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62A1AF9-E239-4EB5-B1DE-6DAB2BF85EAD}">
  <a:tblStyle styleId="{C62A1AF9-E239-4EB5-B1DE-6DAB2BF85EA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B7A4806-7BC8-4833-BD28-DDC4F8C6BB7D}" styleName="Table_1">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9"/>
  </p:normalViewPr>
  <p:slideViewPr>
    <p:cSldViewPr snapToGrid="0">
      <p:cViewPr varScale="1">
        <p:scale>
          <a:sx n="136" d="100"/>
          <a:sy n="136" d="100"/>
        </p:scale>
        <p:origin x="9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g>
</file>

<file path=ppt/media/image11.jp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521d0d0f12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100">
                <a:solidFill>
                  <a:schemeClr val="dk1"/>
                </a:solidFill>
              </a:rPr>
              <a:t>Brooke</a:t>
            </a:r>
            <a:endParaRPr sz="1100">
              <a:solidFill>
                <a:schemeClr val="dk1"/>
              </a:solidFill>
            </a:endParaRPr>
          </a:p>
          <a:p>
            <a:pPr marL="0" lvl="0" indent="0" algn="l" rtl="0">
              <a:lnSpc>
                <a:spcPct val="100000"/>
              </a:lnSpc>
              <a:spcBef>
                <a:spcPts val="0"/>
              </a:spcBef>
              <a:spcAft>
                <a:spcPts val="0"/>
              </a:spcAft>
              <a:buNone/>
            </a:pPr>
            <a:endParaRPr sz="1100">
              <a:solidFill>
                <a:schemeClr val="dk1"/>
              </a:solidFill>
            </a:endParaRPr>
          </a:p>
          <a:p>
            <a:pPr marL="0" lvl="0" indent="0" algn="l" rtl="0">
              <a:lnSpc>
                <a:spcPct val="100000"/>
              </a:lnSpc>
              <a:spcBef>
                <a:spcPts val="0"/>
              </a:spcBef>
              <a:spcAft>
                <a:spcPts val="0"/>
              </a:spcAft>
              <a:buNone/>
            </a:pPr>
            <a:r>
              <a:rPr lang="en-US" sz="1100">
                <a:solidFill>
                  <a:schemeClr val="dk1"/>
                </a:solidFill>
                <a:highlight>
                  <a:schemeClr val="lt1"/>
                </a:highlight>
              </a:rPr>
              <a:t>Hi we are DOM (dissolved organic matter). We were previously the subteams Humic Acid Removal and Activated Carbon. We are investigating the optimal conditions to remove dissolved organic matter in water. In the lab, we model dissolved organic matter with humic acid which we pump into our water. You can find more about our work on this github link. My name is Brooke … [Let everyone quickly introduce themselves]</a:t>
            </a:r>
            <a:endParaRPr sz="1100">
              <a:solidFill>
                <a:schemeClr val="dk1"/>
              </a:solidFill>
            </a:endParaRPr>
          </a:p>
        </p:txBody>
      </p:sp>
      <p:sp>
        <p:nvSpPr>
          <p:cNvPr id="82" name="Google Shape;82;g521d0d0f1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f9190b1539_1_2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t>Rachel</a:t>
            </a:r>
            <a:endParaRPr sz="1100"/>
          </a:p>
          <a:p>
            <a:pPr marL="0" lvl="0" indent="0" algn="l" rtl="0">
              <a:spcBef>
                <a:spcPts val="0"/>
              </a:spcBef>
              <a:spcAft>
                <a:spcPts val="0"/>
              </a:spcAft>
              <a:buClr>
                <a:schemeClr val="dk1"/>
              </a:buClr>
              <a:buSzPts val="1100"/>
              <a:buFont typeface="Arial"/>
              <a:buNone/>
            </a:pPr>
            <a:endParaRPr sz="1100"/>
          </a:p>
          <a:p>
            <a:pPr marL="0" lvl="0" indent="0" algn="l" rtl="0">
              <a:spcBef>
                <a:spcPts val="0"/>
              </a:spcBef>
              <a:spcAft>
                <a:spcPts val="0"/>
              </a:spcAft>
              <a:buClr>
                <a:schemeClr val="dk1"/>
              </a:buClr>
              <a:buSzPts val="1100"/>
              <a:buFont typeface="Arial"/>
              <a:buNone/>
            </a:pPr>
            <a:r>
              <a:rPr lang="en-US" sz="1100"/>
              <a:t>In the lab so far, we have calibrated the turbidimeters. However, we had to replace our second turbidimeter and we recently ran into issues with calibrating it. Since we got new computers in the lab, we had to redownload ProCoDA and reset the Modbus IDs of the pumps and turbidimeters. We ran into issues setting the IDs of the turbidimeters as we learned we had to manual change the ID settings on the turbidimeter itself and not on ProCoDA which is very different from the procedures with the pump. We also had connectivity issues with ProCoDA since the driver was not installed correctly when setting up ProCoDA. We had to find the driver online and set it up properly on the computer.</a:t>
            </a:r>
            <a:endParaRPr sz="1100"/>
          </a:p>
        </p:txBody>
      </p:sp>
      <p:sp>
        <p:nvSpPr>
          <p:cNvPr id="189" name="Google Shape;189;gf9190b1539_1_27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6b26a1e2c4_6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Rachel</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In the beginning of the semester, we improved our experimental setup by replacing old tubing and equipment. We also installed and set up ProCoDA, and are using the same setpoints as the ones used last year. The setpoints for our ProCoDA method file is in our appendix slides (page 19). To find the optimal coagulant dosage, we will make solutions of various concentrations of coagulant on 5 mg/L of humic acid solution. The humic acid solution was also have clay which helps provide turbidity readings since the density of humic acid and water are similar. Afterwards, we will run the same experiment, but without clay in the humic acid, and with activated carbon, to find the optimal coagulant dosage. We will then compare the data side by side to see if there are positive effects with the addition of activated carbon. We will repeat these trials for increasing concentrations of humic acid.</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Materials: Clay helps provide turbidity readings due its larger particle size. Humic acid is used as a model of dissolved organic matter. Activated carbon is used as substitute for clay and for other filtering effects. The pumps pump fluid into and out of the system. The turbidimeter measures how clear the sample is. The sedimentation tank separates floccs from clean water. The flocculator is where floccs form.</a:t>
            </a:r>
            <a:endParaRPr sz="1100">
              <a:solidFill>
                <a:schemeClr val="dk1"/>
              </a:solidFill>
            </a:endParaRPr>
          </a:p>
        </p:txBody>
      </p:sp>
      <p:sp>
        <p:nvSpPr>
          <p:cNvPr id="197" name="Google Shape;197;g16b26a1e2c4_6_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28d5fc590c_2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Rachel</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For our preliminary experiments, we plan on making solutions of these coagulant concentrations for these dosages of humic acid based on experimental results from 2017-2020. We based these values from the table in Figure 3 where we are going to use values within 1 mg/L from the optimal coagulant dosage for those concentrations of humic acid.</a:t>
            </a:r>
            <a:endParaRPr sz="1000"/>
          </a:p>
        </p:txBody>
      </p:sp>
      <p:sp>
        <p:nvSpPr>
          <p:cNvPr id="205" name="Google Shape;205;g128d5fc590c_2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28d5fc590c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t>Rachel </a:t>
            </a:r>
            <a:endParaRPr sz="1100"/>
          </a:p>
          <a:p>
            <a:pPr marL="0" lvl="0" indent="0" algn="l" rtl="0">
              <a:spcBef>
                <a:spcPts val="0"/>
              </a:spcBef>
              <a:spcAft>
                <a:spcPts val="0"/>
              </a:spcAft>
              <a:buClr>
                <a:schemeClr val="dk1"/>
              </a:buClr>
              <a:buSzPts val="1100"/>
              <a:buFont typeface="Arial"/>
              <a:buNone/>
            </a:pPr>
            <a:endParaRPr sz="1100"/>
          </a:p>
          <a:p>
            <a:pPr marL="0" lvl="0" indent="0" algn="l" rtl="0">
              <a:spcBef>
                <a:spcPts val="0"/>
              </a:spcBef>
              <a:spcAft>
                <a:spcPts val="0"/>
              </a:spcAft>
              <a:buClr>
                <a:schemeClr val="dk1"/>
              </a:buClr>
              <a:buSzPts val="1100"/>
              <a:buFont typeface="Arial"/>
              <a:buNone/>
            </a:pPr>
            <a:r>
              <a:rPr lang="en-US" sz="1100"/>
              <a:t>When running preliminary experiments, we were able to make a graph on ProCoDA with a trial using 1 g/L of coagulant with 0.2 g/L of humic acid. The red plot represents the influent turbidity and the blue plot represents the effluent turbidity. From the graph, you can see that as time increases the influent turbidity increases and the effluent turbidity decreases. This makes sense because humic acid is continuously being pumped into the influent turbidimeter, and the stream entering the effluent turbidity is the clean water which has greater clarity or lower turbidity than the stream entering the influent turbidimeter.</a:t>
            </a:r>
            <a:endParaRPr sz="1100"/>
          </a:p>
        </p:txBody>
      </p:sp>
      <p:sp>
        <p:nvSpPr>
          <p:cNvPr id="217" name="Google Shape;217;g128d5fc590c_1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f9190b1539_1_2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t>Brooke</a:t>
            </a:r>
            <a:endParaRPr sz="1100"/>
          </a:p>
          <a:p>
            <a:pPr marL="0" lvl="0" indent="0" algn="l" rtl="0">
              <a:spcBef>
                <a:spcPts val="0"/>
              </a:spcBef>
              <a:spcAft>
                <a:spcPts val="0"/>
              </a:spcAft>
              <a:buClr>
                <a:schemeClr val="dk1"/>
              </a:buClr>
              <a:buSzPts val="1100"/>
              <a:buFont typeface="Arial"/>
              <a:buNone/>
            </a:pPr>
            <a:endParaRPr sz="1100"/>
          </a:p>
          <a:p>
            <a:pPr marL="457200" lvl="0" indent="-298450" algn="l" rtl="0">
              <a:spcBef>
                <a:spcPts val="0"/>
              </a:spcBef>
              <a:spcAft>
                <a:spcPts val="0"/>
              </a:spcAft>
              <a:buSzPts val="1100"/>
              <a:buChar char="-"/>
            </a:pPr>
            <a:r>
              <a:rPr lang="en-US" sz="1100"/>
              <a:t>We have had issues calibrating the turbidimeter. It reads higher concentration values (1000 ntu and 10 ntu), but fails to read 0.02 ntu. We are currently in the process of figuring out how t</a:t>
            </a:r>
            <a:r>
              <a:rPr lang="en-US" sz="1100">
                <a:solidFill>
                  <a:schemeClr val="dk1"/>
                </a:solidFill>
              </a:rPr>
              <a:t>o properly calibrate the turbidimeter so that it can accurately read all concentrations for our future </a:t>
            </a:r>
            <a:endParaRPr sz="1100">
              <a:solidFill>
                <a:schemeClr val="dk1"/>
              </a:solidFill>
            </a:endParaRPr>
          </a:p>
          <a:p>
            <a:pPr marL="457200" lvl="0" indent="0" algn="l" rtl="0">
              <a:spcBef>
                <a:spcPts val="0"/>
              </a:spcBef>
              <a:spcAft>
                <a:spcPts val="0"/>
              </a:spcAft>
              <a:buNone/>
            </a:pPr>
            <a:endParaRPr sz="1100">
              <a:solidFill>
                <a:schemeClr val="dk1"/>
              </a:solidFill>
            </a:endParaRPr>
          </a:p>
          <a:p>
            <a:pPr marL="457200" lvl="0" indent="-298450" algn="l" rtl="0">
              <a:spcBef>
                <a:spcPts val="0"/>
              </a:spcBef>
              <a:spcAft>
                <a:spcPts val="0"/>
              </a:spcAft>
              <a:buClr>
                <a:schemeClr val="dk1"/>
              </a:buClr>
              <a:buSzPts val="1100"/>
              <a:buChar char="-"/>
            </a:pPr>
            <a:r>
              <a:rPr lang="en-US" sz="1100">
                <a:solidFill>
                  <a:schemeClr val="dk1"/>
                </a:solidFill>
              </a:rPr>
              <a:t>Our second goal is to making different concentrations of coagulant solutions because we are trying to figure out how </a:t>
            </a:r>
            <a:r>
              <a:rPr lang="en-US" sz="1100">
                <a:solidFill>
                  <a:schemeClr val="dk1"/>
                </a:solidFill>
                <a:highlight>
                  <a:srgbClr val="FCFCFC"/>
                </a:highlight>
              </a:rPr>
              <a:t>much coagulant (PACl) is needed to remove humic acid.</a:t>
            </a:r>
            <a:endParaRPr sz="1100">
              <a:solidFill>
                <a:schemeClr val="dk1"/>
              </a:solidFill>
              <a:highlight>
                <a:srgbClr val="FCFCFC"/>
              </a:highlight>
            </a:endParaRPr>
          </a:p>
          <a:p>
            <a:pPr marL="3657600" lvl="0" indent="45720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457200" lvl="0" indent="-298450" algn="l" rtl="0">
              <a:spcBef>
                <a:spcPts val="0"/>
              </a:spcBef>
              <a:spcAft>
                <a:spcPts val="0"/>
              </a:spcAft>
              <a:buClr>
                <a:schemeClr val="dk1"/>
              </a:buClr>
              <a:buSzPts val="1100"/>
              <a:buChar char="-"/>
            </a:pPr>
            <a:r>
              <a:rPr lang="en-US" sz="1100">
                <a:solidFill>
                  <a:schemeClr val="dk1"/>
                </a:solidFill>
                <a:highlight>
                  <a:srgbClr val="FCFCFC"/>
                </a:highlight>
              </a:rPr>
              <a:t>Our third goal is to confirm that </a:t>
            </a:r>
            <a:r>
              <a:rPr lang="en-US" sz="1100" i="1">
                <a:solidFill>
                  <a:schemeClr val="dk1"/>
                </a:solidFill>
                <a:highlight>
                  <a:srgbClr val="FCFCFC"/>
                </a:highlight>
              </a:rPr>
              <a:t>as we increase humic acid, we need more coagulant to remove the extra humic acid</a:t>
            </a:r>
            <a:r>
              <a:rPr lang="en-US" sz="1100">
                <a:solidFill>
                  <a:schemeClr val="dk1"/>
                </a:solidFill>
                <a:highlight>
                  <a:srgbClr val="FCFCFC"/>
                </a:highlight>
              </a:rPr>
              <a:t>. The previous years somewhat show this correlation, but not as strongly/accurately as we predict it exists. So we are varying coagulant dosages for different amounts of humic acids to collect more accurate data and find the optimal dosage of coagulant for different concentrations of humic acid.</a:t>
            </a:r>
            <a:endParaRPr sz="1100">
              <a:solidFill>
                <a:schemeClr val="dk1"/>
              </a:solidFill>
              <a:highlight>
                <a:srgbClr val="FCFCFC"/>
              </a:highlight>
            </a:endParaRPr>
          </a:p>
          <a:p>
            <a:pPr marL="457200" lvl="0" indent="0" algn="l" rtl="0">
              <a:spcBef>
                <a:spcPts val="0"/>
              </a:spcBef>
              <a:spcAft>
                <a:spcPts val="0"/>
              </a:spcAft>
              <a:buNone/>
            </a:pPr>
            <a:endParaRPr sz="1100">
              <a:solidFill>
                <a:schemeClr val="dk1"/>
              </a:solidFill>
              <a:highlight>
                <a:srgbClr val="FCFCFC"/>
              </a:highlight>
            </a:endParaRPr>
          </a:p>
          <a:p>
            <a:pPr marL="457200" lvl="0" indent="-298450" algn="l" rtl="0">
              <a:spcBef>
                <a:spcPts val="0"/>
              </a:spcBef>
              <a:spcAft>
                <a:spcPts val="0"/>
              </a:spcAft>
              <a:buClr>
                <a:schemeClr val="dk1"/>
              </a:buClr>
              <a:buSzPts val="1100"/>
              <a:buChar char="-"/>
            </a:pPr>
            <a:r>
              <a:rPr lang="en-US" sz="1100">
                <a:solidFill>
                  <a:schemeClr val="dk1"/>
                </a:solidFill>
                <a:highlight>
                  <a:srgbClr val="FCFCFC"/>
                </a:highlight>
              </a:rPr>
              <a:t>Lastly, we want to discover the relationship between amount of humic acid and amount of activated carbon needed. We predict that </a:t>
            </a:r>
            <a:r>
              <a:rPr lang="en-US" sz="1100" i="1">
                <a:solidFill>
                  <a:schemeClr val="dk1"/>
                </a:solidFill>
                <a:highlight>
                  <a:srgbClr val="FCFCFC"/>
                </a:highlight>
              </a:rPr>
              <a:t>as we increase humic acid, we need more activated carbon. </a:t>
            </a:r>
            <a:r>
              <a:rPr lang="en-US" sz="1100">
                <a:solidFill>
                  <a:schemeClr val="dk1"/>
                </a:solidFill>
                <a:highlight>
                  <a:srgbClr val="FCFCFC"/>
                </a:highlight>
              </a:rPr>
              <a:t>We plan to find the optimal dosage of activated carbon for different concentrations of humic acid.</a:t>
            </a:r>
            <a:endParaRPr sz="1100">
              <a:solidFill>
                <a:schemeClr val="dk1"/>
              </a:solidFill>
              <a:highlight>
                <a:srgbClr val="FCFCFC"/>
              </a:highlight>
            </a:endParaRPr>
          </a:p>
          <a:p>
            <a:pPr marL="914400" lvl="1" indent="-298450" algn="l" rtl="0">
              <a:spcBef>
                <a:spcPts val="0"/>
              </a:spcBef>
              <a:spcAft>
                <a:spcPts val="0"/>
              </a:spcAft>
              <a:buClr>
                <a:schemeClr val="dk1"/>
              </a:buClr>
              <a:buSzPts val="1100"/>
              <a:buChar char="-"/>
            </a:pPr>
            <a:r>
              <a:rPr lang="en-US" sz="1100">
                <a:solidFill>
                  <a:srgbClr val="404040"/>
                </a:solidFill>
                <a:highlight>
                  <a:srgbClr val="FCFCFC"/>
                </a:highlight>
              </a:rPr>
              <a:t>To prove this relationship and find optimal dosage, we </a:t>
            </a:r>
            <a:r>
              <a:rPr lang="en-US" sz="1100">
                <a:solidFill>
                  <a:schemeClr val="dk1"/>
                </a:solidFill>
                <a:highlight>
                  <a:srgbClr val="FCFCFC"/>
                </a:highlight>
              </a:rPr>
              <a:t>will use the same experimental setup that we did with clay, except this time we will use activated carbon instead of clay. The goal is to explore the effects of activated carbon. </a:t>
            </a: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914400" lvl="0" indent="0" algn="l" rtl="0">
              <a:spcBef>
                <a:spcPts val="0"/>
              </a:spcBef>
              <a:spcAft>
                <a:spcPts val="0"/>
              </a:spcAft>
              <a:buNone/>
            </a:pPr>
            <a:endParaRPr sz="1100">
              <a:solidFill>
                <a:schemeClr val="dk1"/>
              </a:solidFill>
              <a:highlight>
                <a:srgbClr val="FCFCFC"/>
              </a:highlight>
            </a:endParaRPr>
          </a:p>
          <a:p>
            <a:pPr marL="3657600" lvl="0" indent="457200" algn="l" rtl="0">
              <a:spcBef>
                <a:spcPts val="0"/>
              </a:spcBef>
              <a:spcAft>
                <a:spcPts val="0"/>
              </a:spcAft>
              <a:buNone/>
            </a:pPr>
            <a:r>
              <a:rPr lang="en-US" sz="1100">
                <a:solidFill>
                  <a:schemeClr val="dk1"/>
                </a:solidFill>
                <a:highlight>
                  <a:srgbClr val="FCFCFC"/>
                </a:highlight>
              </a:rPr>
              <a:t>Too much coagulant will make too big of a floc and complicate the filtration process. Too little coagulant will mean the flocs will be too small and the contaminated particles will remain in the water. In these experiments, we are using the same amount of clay each time (5 grams of clay), but we are varying the amount of humic acid.  </a:t>
            </a:r>
            <a:endParaRPr sz="1100">
              <a:solidFill>
                <a:schemeClr val="dk1"/>
              </a:solidFill>
              <a:highlight>
                <a:srgbClr val="FCFCFC"/>
              </a:highlight>
            </a:endParaRPr>
          </a:p>
          <a:p>
            <a:pPr marL="3657600" lvl="0" indent="457200" algn="l" rtl="0">
              <a:spcBef>
                <a:spcPts val="0"/>
              </a:spcBef>
              <a:spcAft>
                <a:spcPts val="0"/>
              </a:spcAft>
              <a:buClr>
                <a:schemeClr val="dk1"/>
              </a:buClr>
              <a:buSzPts val="1100"/>
              <a:buFont typeface="Arial"/>
              <a:buNone/>
            </a:pPr>
            <a:endParaRPr sz="1100">
              <a:solidFill>
                <a:schemeClr val="dk1"/>
              </a:solidFill>
              <a:highlight>
                <a:srgbClr val="FCFCFC"/>
              </a:highlight>
            </a:endParaRPr>
          </a:p>
          <a:p>
            <a:pPr marL="914400" lvl="0" indent="0" algn="l" rtl="0">
              <a:spcBef>
                <a:spcPts val="0"/>
              </a:spcBef>
              <a:spcAft>
                <a:spcPts val="0"/>
              </a:spcAft>
              <a:buNone/>
            </a:pPr>
            <a:r>
              <a:rPr lang="en-US" sz="1100">
                <a:solidFill>
                  <a:schemeClr val="dk1"/>
                </a:solidFill>
                <a:highlight>
                  <a:srgbClr val="FCFCFC"/>
                </a:highlight>
              </a:rPr>
              <a:t>(Now explaining what this entails: Each week, we will use a set amount of humic acid and then test it first on clay and then activated carbon. This is so that the conditions will be the same for both clay and activated carbon. Each following week, we will up the dosage of humic acid and then run the experiments with both clay and activated carbon. The purpose of this is to compare the effectiveness of activated carbon versus clay at forming flocs and providing clean water.)</a:t>
            </a:r>
            <a:endParaRPr sz="1100">
              <a:solidFill>
                <a:srgbClr val="404040"/>
              </a:solidFill>
              <a:highlight>
                <a:srgbClr val="FCFCFC"/>
              </a:highlight>
            </a:endParaRPr>
          </a:p>
        </p:txBody>
      </p:sp>
      <p:sp>
        <p:nvSpPr>
          <p:cNvPr id="226" name="Google Shape;226;gf9190b1539_1_28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4e26895c8_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a:t>Brooke</a:t>
            </a:r>
            <a:endParaRPr sz="1100"/>
          </a:p>
          <a:p>
            <a:pPr marL="0" lvl="0" indent="0" algn="l" rtl="0">
              <a:spcBef>
                <a:spcPts val="0"/>
              </a:spcBef>
              <a:spcAft>
                <a:spcPts val="0"/>
              </a:spcAft>
              <a:buNone/>
            </a:pPr>
            <a:endParaRPr sz="1100"/>
          </a:p>
          <a:p>
            <a:pPr marL="0" lvl="0" indent="0" algn="l" rtl="0">
              <a:spcBef>
                <a:spcPts val="0"/>
              </a:spcBef>
              <a:spcAft>
                <a:spcPts val="0"/>
              </a:spcAft>
              <a:buNone/>
            </a:pPr>
            <a:r>
              <a:rPr lang="en-US" sz="1100"/>
              <a:t>Atlas, this is the end of the presentation. If you have any questions or recommendations, feel free to contact anyone on the team. Thank you for listening!</a:t>
            </a:r>
            <a:endParaRPr sz="1100"/>
          </a:p>
          <a:p>
            <a:pPr marL="0" lvl="0" indent="0" algn="l" rtl="0">
              <a:spcBef>
                <a:spcPts val="0"/>
              </a:spcBef>
              <a:spcAft>
                <a:spcPts val="0"/>
              </a:spcAft>
              <a:buNone/>
            </a:pPr>
            <a:endParaRPr/>
          </a:p>
        </p:txBody>
      </p:sp>
      <p:sp>
        <p:nvSpPr>
          <p:cNvPr id="234" name="Google Shape;234;g34e26895c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f9190b1539_1_2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000"/>
          </a:p>
        </p:txBody>
      </p:sp>
      <p:sp>
        <p:nvSpPr>
          <p:cNvPr id="243" name="Google Shape;243;gf9190b1539_1_29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51" name="Google Shape;251;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28d5fc590c_2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Clay is added to our humic acid solution which is then pumped in with water and combined before entering the influent turbidimeter. We use PaCl, (also known as polyaluminum chloride) as our coagulant, which is added to the humic acid - water solution and enters the flocculator where flocs form. It then moves into the sedimentation tank where the wastewater with floccs travels down the sloping branch due to gravity, and the clear water rises to the top. The clean water will then enter the effluent turbidimeter to measure the absorbance and turbidity of the water. There should be a smaller turbidity with the effluent stream compared to the influent stream as the turbidimeter measures the clarity of the fluid.</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We have a similar schematic for the other experiments we will like to run. The main differences is that there will not be clay added to the humic acid solution and that we will have another pump with activated carbon which will combine with humic acid and water before entering the influent turbidimeter.</a:t>
            </a:r>
            <a:endParaRPr sz="1100">
              <a:solidFill>
                <a:schemeClr val="dk1"/>
              </a:solidFill>
            </a:endParaRPr>
          </a:p>
        </p:txBody>
      </p:sp>
      <p:sp>
        <p:nvSpPr>
          <p:cNvPr id="258" name="Google Shape;258;g128d5fc590c_2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6b26a1e2c4_7_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Attached above is an image of our ProCoDA setpoints.</a:t>
            </a:r>
            <a:endParaRPr sz="1100">
              <a:solidFill>
                <a:schemeClr val="dk1"/>
              </a:solidFill>
            </a:endParaRPr>
          </a:p>
        </p:txBody>
      </p:sp>
      <p:sp>
        <p:nvSpPr>
          <p:cNvPr id="269" name="Google Shape;269;g16b26a1e2c4_7_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111d7c42e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a:t>Brooke</a:t>
            </a:r>
            <a:endParaRPr sz="1100"/>
          </a:p>
          <a:p>
            <a:pPr marL="0" lvl="0" indent="0" algn="l" rtl="0">
              <a:spcBef>
                <a:spcPts val="0"/>
              </a:spcBef>
              <a:spcAft>
                <a:spcPts val="0"/>
              </a:spcAft>
              <a:buNone/>
            </a:pPr>
            <a:endParaRPr sz="1100"/>
          </a:p>
          <a:p>
            <a:pPr marL="0" lvl="0" indent="0" algn="l" rtl="0">
              <a:spcBef>
                <a:spcPts val="0"/>
              </a:spcBef>
              <a:spcAft>
                <a:spcPts val="0"/>
              </a:spcAft>
              <a:buClr>
                <a:schemeClr val="dk1"/>
              </a:buClr>
              <a:buSzPts val="1100"/>
              <a:buFont typeface="Arial"/>
              <a:buNone/>
            </a:pPr>
            <a:r>
              <a:rPr lang="en-US" sz="1100">
                <a:solidFill>
                  <a:schemeClr val="dk1"/>
                </a:solidFill>
              </a:rPr>
              <a:t>Read off the different components of this presentation </a:t>
            </a:r>
            <a:endParaRPr sz="1100"/>
          </a:p>
        </p:txBody>
      </p:sp>
      <p:sp>
        <p:nvSpPr>
          <p:cNvPr id="94" name="Google Shape;94;g1111d7c42e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6b26a1e2c4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a:t>Brooke</a:t>
            </a:r>
            <a:endParaRPr sz="1100"/>
          </a:p>
          <a:p>
            <a:pPr marL="0" lvl="0" indent="0" algn="l" rtl="0">
              <a:spcBef>
                <a:spcPts val="0"/>
              </a:spcBef>
              <a:spcAft>
                <a:spcPts val="0"/>
              </a:spcAft>
              <a:buNone/>
            </a:pPr>
            <a:endParaRPr sz="1100">
              <a:solidFill>
                <a:schemeClr val="dk1"/>
              </a:solidFill>
              <a:highlight>
                <a:schemeClr val="lt1"/>
              </a:highlight>
            </a:endParaRPr>
          </a:p>
          <a:p>
            <a:pPr marL="0" lvl="0" indent="0" algn="l" rtl="0">
              <a:spcBef>
                <a:spcPts val="0"/>
              </a:spcBef>
              <a:spcAft>
                <a:spcPts val="0"/>
              </a:spcAft>
              <a:buNone/>
            </a:pPr>
            <a:r>
              <a:rPr lang="en-US" sz="1100">
                <a:solidFill>
                  <a:schemeClr val="dk1"/>
                </a:solidFill>
                <a:highlight>
                  <a:schemeClr val="lt1"/>
                </a:highlight>
              </a:rPr>
              <a:t>This year we will focus on determining the effectiveness of implementing coagulant with powdered activated carbon and/or clay to remove humic acid from drinking water to improve the capability of AguaClara water treatment plants. The reason for studying this is because of problems with existing aguaclara plants. </a:t>
            </a:r>
            <a:endParaRPr sz="1100">
              <a:solidFill>
                <a:schemeClr val="dk1"/>
              </a:solidFill>
              <a:highlight>
                <a:schemeClr val="lt1"/>
              </a:highlight>
            </a:endParaRPr>
          </a:p>
          <a:p>
            <a:pPr marL="0" lvl="0" indent="0" algn="l" rtl="0">
              <a:lnSpc>
                <a:spcPct val="115000"/>
              </a:lnSpc>
              <a:spcBef>
                <a:spcPts val="600"/>
              </a:spcBef>
              <a:spcAft>
                <a:spcPts val="0"/>
              </a:spcAft>
              <a:buNone/>
            </a:pPr>
            <a:r>
              <a:rPr lang="en-US" sz="1100">
                <a:solidFill>
                  <a:schemeClr val="dk1"/>
                </a:solidFill>
                <a:highlight>
                  <a:schemeClr val="lt1"/>
                </a:highlight>
              </a:rPr>
              <a:t>Based on feedbacks from the plant operators from Gracias Honduras water treatment plant, there is a problem with flocs formed not being dense enough to be filtered out. That is why we are looking into whether or not clay and activated carbon can help form heavier, denser floccs that will settle better.</a:t>
            </a:r>
            <a:endParaRPr sz="1100">
              <a:solidFill>
                <a:schemeClr val="dk1"/>
              </a:solidFill>
              <a:highlight>
                <a:schemeClr val="lt1"/>
              </a:highlight>
            </a:endParaRPr>
          </a:p>
          <a:p>
            <a:pPr marL="0" lvl="0" indent="0" algn="l" rtl="0">
              <a:lnSpc>
                <a:spcPct val="115000"/>
              </a:lnSpc>
              <a:spcBef>
                <a:spcPts val="600"/>
              </a:spcBef>
              <a:spcAft>
                <a:spcPts val="0"/>
              </a:spcAft>
              <a:buNone/>
            </a:pPr>
            <a:endParaRPr sz="1100">
              <a:solidFill>
                <a:srgbClr val="212121"/>
              </a:solidFill>
              <a:highlight>
                <a:schemeClr val="lt1"/>
              </a:highlight>
              <a:latin typeface="Roboto"/>
              <a:ea typeface="Roboto"/>
              <a:cs typeface="Roboto"/>
              <a:sym typeface="Roboto"/>
            </a:endParaRPr>
          </a:p>
          <a:p>
            <a:pPr marL="0" lvl="0" indent="0" algn="l" rtl="0">
              <a:lnSpc>
                <a:spcPct val="115000"/>
              </a:lnSpc>
              <a:spcBef>
                <a:spcPts val="600"/>
              </a:spcBef>
              <a:spcAft>
                <a:spcPts val="0"/>
              </a:spcAft>
              <a:buNone/>
            </a:pPr>
            <a:endParaRPr sz="1100">
              <a:solidFill>
                <a:srgbClr val="404040"/>
              </a:solidFill>
              <a:highlight>
                <a:srgbClr val="FCFCFC"/>
              </a:highlight>
            </a:endParaRPr>
          </a:p>
          <a:p>
            <a:pPr marL="0" lvl="0" indent="0" algn="l" rtl="0">
              <a:lnSpc>
                <a:spcPct val="115000"/>
              </a:lnSpc>
              <a:spcBef>
                <a:spcPts val="600"/>
              </a:spcBef>
              <a:spcAft>
                <a:spcPts val="0"/>
              </a:spcAft>
              <a:buClr>
                <a:schemeClr val="dk1"/>
              </a:buClr>
              <a:buSzPts val="1100"/>
              <a:buFont typeface="Arial"/>
              <a:buNone/>
            </a:pPr>
            <a:endParaRPr sz="1100">
              <a:solidFill>
                <a:srgbClr val="404040"/>
              </a:solidFill>
              <a:highlight>
                <a:srgbClr val="FCFCFC"/>
              </a:highlight>
            </a:endParaRPr>
          </a:p>
          <a:p>
            <a:pPr marL="0" lvl="0" indent="0" algn="l" rtl="0">
              <a:spcBef>
                <a:spcPts val="500"/>
              </a:spcBef>
              <a:spcAft>
                <a:spcPts val="0"/>
              </a:spcAft>
              <a:buNone/>
            </a:pPr>
            <a:endParaRPr sz="1100"/>
          </a:p>
        </p:txBody>
      </p:sp>
      <p:sp>
        <p:nvSpPr>
          <p:cNvPr id="102" name="Google Shape;102;g16b26a1e2c4_0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7157e554b5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100">
                <a:solidFill>
                  <a:schemeClr val="dk1"/>
                </a:solidFill>
              </a:rPr>
              <a:t>Zach </a:t>
            </a:r>
            <a:endParaRPr sz="1100">
              <a:solidFill>
                <a:schemeClr val="dk1"/>
              </a:solidFill>
            </a:endParaRPr>
          </a:p>
          <a:p>
            <a:pPr marL="0" lvl="0" indent="0" algn="l" rtl="0">
              <a:lnSpc>
                <a:spcPct val="100000"/>
              </a:lnSpc>
              <a:spcBef>
                <a:spcPts val="0"/>
              </a:spcBef>
              <a:spcAft>
                <a:spcPts val="0"/>
              </a:spcAft>
              <a:buNone/>
            </a:pP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rPr>
              <a:t>What is humic acid?</a:t>
            </a:r>
            <a:endParaRPr sz="1100">
              <a:solidFill>
                <a:schemeClr val="dk1"/>
              </a:solidFill>
            </a:endParaRPr>
          </a:p>
          <a:p>
            <a:pPr marL="0" lvl="0" indent="457200" algn="l" rtl="0">
              <a:lnSpc>
                <a:spcPct val="100000"/>
              </a:lnSpc>
              <a:spcBef>
                <a:spcPts val="0"/>
              </a:spcBef>
              <a:spcAft>
                <a:spcPts val="0"/>
              </a:spcAft>
              <a:buClr>
                <a:schemeClr val="dk1"/>
              </a:buClr>
              <a:buSzPts val="1100"/>
              <a:buFont typeface="Arial"/>
              <a:buNone/>
            </a:pPr>
            <a:r>
              <a:rPr lang="en-US" sz="1100">
                <a:solidFill>
                  <a:schemeClr val="dk1"/>
                </a:solidFill>
              </a:rPr>
              <a:t>Humic acid is a type of Dissolved Organic Matter (DOM), which consists of particles present in surface and groundwater and mainly results from plant and animal decay. Although humic acid is beneficial to plants because of their stimulation for plant growth and increase of plant disease resistance, it is a problem for the drinking water treatment process.</a:t>
            </a:r>
            <a:endParaRPr sz="1100">
              <a:solidFill>
                <a:schemeClr val="dk1"/>
              </a:solidFill>
            </a:endParaRPr>
          </a:p>
          <a:p>
            <a:pPr marL="0" lvl="0" indent="45720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Humic acid has a negative effect on water quality because it causes problems with the color, taste, and odor of drinking water </a:t>
            </a:r>
            <a:r>
              <a:rPr lang="en-US" sz="1100">
                <a:solidFill>
                  <a:schemeClr val="dk1"/>
                </a:solidFill>
              </a:rPr>
              <a:t>and is associated with </a:t>
            </a:r>
            <a:r>
              <a:rPr lang="en-US" sz="1100">
                <a:solidFill>
                  <a:schemeClr val="dk1"/>
                </a:solidFill>
                <a:highlight>
                  <a:schemeClr val="lt1"/>
                </a:highlight>
              </a:rPr>
              <a:t>increased levels of complex heavy metals and adsorbed organic pollutants. In addition, humic acid has the ability to react with chlorine, which creates a harmful byproduct known as chloroform.</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How can we deal with humic acid in drinking water?</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	Our subteam’s method for removing humic acid from drinking water is through a process known as flocculation. Flocculation is driven by coagulant, which is a substance that clumps the impurities in water together in bunches -called flocs- that can be easily removed in the sedimentation tank. Thus, we need to determine a dosage of coagulant that is high enough to remove humic acid, but not enough to prevent flocculation.</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	After finding this optimal coagulant dosage, we will use coagulant with clay and/or activated carbon and optimize the resulting system to remove the most humic acid with the least amount of our solutions. </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Information Citation:</a:t>
            </a:r>
            <a:endParaRPr sz="1100">
              <a:solidFill>
                <a:schemeClr val="dk1"/>
              </a:solidFill>
              <a:highlight>
                <a:schemeClr val="lt1"/>
              </a:highlight>
            </a:endParaRPr>
          </a:p>
          <a:p>
            <a:pPr marL="457200" lvl="0" indent="0" algn="l" rtl="0">
              <a:lnSpc>
                <a:spcPct val="100000"/>
              </a:lnSpc>
              <a:spcBef>
                <a:spcPts val="0"/>
              </a:spcBef>
              <a:spcAft>
                <a:spcPts val="0"/>
              </a:spcAft>
              <a:buClr>
                <a:schemeClr val="dk1"/>
              </a:buClr>
              <a:buSzPts val="1100"/>
              <a:buFont typeface="Arial"/>
              <a:buNone/>
            </a:pPr>
            <a:r>
              <a:rPr lang="en-US" sz="1100">
                <a:solidFill>
                  <a:schemeClr val="dk1"/>
                </a:solidFill>
                <a:highlight>
                  <a:schemeClr val="lt1"/>
                </a:highlight>
              </a:rPr>
              <a:t>Radian, A., &amp;amp; Mishael, Y. (2012). Effect of humic acid on pyrene removal from water by polycation-clay mineral composites and activated carbon. Environmental Science &amp;amp; Technology, 46(11), 6228–6235. https://doi.org/10.1021/es300964d </a:t>
            </a:r>
            <a:endParaRPr sz="11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r>
              <a:rPr lang="en-US" sz="1100">
                <a:solidFill>
                  <a:schemeClr val="dk1"/>
                </a:solidFill>
              </a:rPr>
              <a:t>Image citation:</a:t>
            </a:r>
            <a:endParaRPr sz="1100">
              <a:solidFill>
                <a:schemeClr val="dk1"/>
              </a:solidFill>
            </a:endParaRPr>
          </a:p>
          <a:p>
            <a:pPr marL="457200" lvl="0" indent="0" algn="l" rtl="0">
              <a:lnSpc>
                <a:spcPct val="100000"/>
              </a:lnSpc>
              <a:spcBef>
                <a:spcPts val="0"/>
              </a:spcBef>
              <a:spcAft>
                <a:spcPts val="0"/>
              </a:spcAft>
              <a:buClr>
                <a:schemeClr val="dk1"/>
              </a:buClr>
              <a:buSzPts val="1100"/>
              <a:buFont typeface="Arial"/>
              <a:buNone/>
            </a:pPr>
            <a:r>
              <a:rPr lang="en-US" sz="1100">
                <a:solidFill>
                  <a:schemeClr val="dk1"/>
                </a:solidFill>
              </a:rPr>
              <a:t>Lin, V. S. (2015). Research highlights: Challenges in the characterization, storage, and isolation of natural organic matter. </a:t>
            </a:r>
            <a:r>
              <a:rPr lang="en-US" sz="1100" i="1">
                <a:solidFill>
                  <a:schemeClr val="dk1"/>
                </a:solidFill>
              </a:rPr>
              <a:t>Environmental Science: Processes &amp; Impacts</a:t>
            </a:r>
            <a:r>
              <a:rPr lang="en-US" sz="1100">
                <a:solidFill>
                  <a:schemeClr val="dk1"/>
                </a:solidFill>
              </a:rPr>
              <a:t>, </a:t>
            </a:r>
            <a:r>
              <a:rPr lang="en-US" sz="1100" i="1">
                <a:solidFill>
                  <a:schemeClr val="dk1"/>
                </a:solidFill>
              </a:rPr>
              <a:t>17</a:t>
            </a:r>
            <a:r>
              <a:rPr lang="en-US" sz="1100">
                <a:solidFill>
                  <a:schemeClr val="dk1"/>
                </a:solidFill>
              </a:rPr>
              <a:t>(12), 2002–2005. https://doi.org/10.1039/c5em90046h </a:t>
            </a:r>
            <a:endParaRPr sz="1100"/>
          </a:p>
        </p:txBody>
      </p:sp>
      <p:sp>
        <p:nvSpPr>
          <p:cNvPr id="110" name="Google Shape;110;g17157e554b5_0_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7157e554b5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Zach</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How can clay and activated carbon improve flocculation?</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	Normally, according to Dr. Monroe Weber-Shirk, the flocs of humic acid and coagulant are not denser than water, which prevents the removal of such flocs in the sedimentation tank. Through the addition of clay and/or powdered activated carbon, denser flocs are able to be formed since these materials are porous, hydrophobic, and have higher molar masses. </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Clay vs. Powdered Activated Carbon</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	In a meeting with Dr. Weber-Shirk, we spoke about the difference between clay and powdered activated carbon. According to Dr. Weber-Shirk, clay is less expensive than PAC, but PAC is better at adsorbing DOM. This statement was corroborated by a paper from Biswas et al. We plan to retrieve data justifying these statements and find optimal coagulant, clay, and PAC dosages to remove humic acid from drinking water.</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Information Citation:</a:t>
            </a:r>
            <a:endParaRPr sz="1100">
              <a:solidFill>
                <a:schemeClr val="dk1"/>
              </a:solidFill>
            </a:endParaRPr>
          </a:p>
          <a:p>
            <a:pPr marL="457200" lvl="0" indent="0" algn="l" rtl="0">
              <a:spcBef>
                <a:spcPts val="0"/>
              </a:spcBef>
              <a:spcAft>
                <a:spcPts val="0"/>
              </a:spcAft>
              <a:buClr>
                <a:schemeClr val="dk1"/>
              </a:buClr>
              <a:buSzPts val="1100"/>
              <a:buFont typeface="Arial"/>
              <a:buNone/>
            </a:pPr>
            <a:r>
              <a:rPr lang="en-US" sz="1100">
                <a:solidFill>
                  <a:schemeClr val="dk1"/>
                </a:solidFill>
              </a:rPr>
              <a:t>Biswas, S., Fatema, J., Debnath, T., &amp;amp; Rashid, T. U. (2021). Chitosan–Clay Composites for wastewater treatment: A state-of-the-art review. ACS ES&amp;amp;T Water, 1(5), 1055–1085. https://doi.org/10.1021/acsestwater.0c00207 </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Image Citation:</a:t>
            </a:r>
            <a:endParaRPr sz="1100">
              <a:solidFill>
                <a:schemeClr val="dk1"/>
              </a:solidFill>
            </a:endParaRPr>
          </a:p>
          <a:p>
            <a:pPr marL="0" lvl="0" indent="457200" algn="l" rtl="0">
              <a:spcBef>
                <a:spcPts val="0"/>
              </a:spcBef>
              <a:spcAft>
                <a:spcPts val="0"/>
              </a:spcAft>
              <a:buClr>
                <a:schemeClr val="dk1"/>
              </a:buClr>
              <a:buSzPts val="1100"/>
              <a:buFont typeface="Arial"/>
              <a:buNone/>
            </a:pPr>
            <a:r>
              <a:rPr lang="en-US" sz="1100" i="1">
                <a:solidFill>
                  <a:schemeClr val="dk1"/>
                </a:solidFill>
              </a:rPr>
              <a:t>Powdered activated carbon</a:t>
            </a:r>
            <a:r>
              <a:rPr lang="en-US" sz="1100">
                <a:solidFill>
                  <a:schemeClr val="dk1"/>
                </a:solidFill>
              </a:rPr>
              <a:t>. Eleven Carbon™. (2022, April 3). Retrieved October 17, 2022, from https://elevencarbon.com/powdered-activated-carbon/ </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None/>
            </a:pPr>
            <a:endParaRPr sz="1100"/>
          </a:p>
        </p:txBody>
      </p:sp>
      <p:sp>
        <p:nvSpPr>
          <p:cNvPr id="120" name="Google Shape;120;g17157e554b5_0_3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6b26a1e2c4_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n-US">
                <a:solidFill>
                  <a:schemeClr val="dk1"/>
                </a:solidFill>
              </a:rPr>
              <a:t>Nhi</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Here we move on to discuss about what the previous semester subteams has found. Looking at the first two rows of this table, where the humic acid concentrations are at 5 and 10 mg/L, we can see a negative relationship between humic acid and the optimal coagulant dosage needed to remove them. However, literature has suggested that there should be a positive correlation between these two so we suspected that the optimal coagulant dosage at 10 mg/L humic acid could be an anomaly. The other data points show a positive correlation: the greater the amount of humic acid in water, the greater the amount of coagulant is needed to remove them.</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Moving on to this graph over here, the 2019 and 2020 subteams had found that there is a upper limit as to how much you could increase coagulant dosage to effectively remove humic acid.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Therefore, we have speculated that the slope of the decrease in humic acid levels off after we have reached a certain amount of coagulant.</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a:solidFill>
                  <a:schemeClr val="dk1"/>
                </a:solidFill>
              </a:rPr>
              <a:t>Citations:</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r>
              <a:rPr lang="en-US">
                <a:solidFill>
                  <a:schemeClr val="dk1"/>
                </a:solidFill>
              </a:rPr>
              <a:t>Li, L., Shanti, M., &amp; Wang, C. </a:t>
            </a:r>
            <a:r>
              <a:rPr lang="en-US" i="1">
                <a:solidFill>
                  <a:schemeClr val="dk1"/>
                </a:solidFill>
              </a:rPr>
              <a:t>Humic Acid, Floc/Sed Model, Fall 2019</a:t>
            </a:r>
            <a:r>
              <a:rPr lang="en-US">
                <a:solidFill>
                  <a:schemeClr val="dk1"/>
                </a:solidFill>
              </a:rPr>
              <a:t>. Retrieved from https://github.com/AguaClara/humic_acid/blob/master/Fall%202019/Humic_Acid_Fall_2019_Report.ipynb </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r>
              <a:rPr lang="en-US">
                <a:solidFill>
                  <a:schemeClr val="dk1"/>
                </a:solidFill>
              </a:rPr>
              <a:t>Bradford, T., et al. </a:t>
            </a:r>
            <a:r>
              <a:rPr lang="en-US" i="1">
                <a:solidFill>
                  <a:schemeClr val="dk1"/>
                </a:solidFill>
              </a:rPr>
              <a:t>Humic Acid Removal, Spring 2020</a:t>
            </a:r>
            <a:r>
              <a:rPr lang="en-US">
                <a:solidFill>
                  <a:schemeClr val="dk1"/>
                </a:solidFill>
              </a:rPr>
              <a:t>. Retrieved from https://github.com/AguaClara/humic_acid/blob/master/Spring%202020/HA_Report1_Spring2020.ipynb </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Calibri"/>
              <a:ea typeface="Calibri"/>
              <a:cs typeface="Calibri"/>
              <a:sym typeface="Calibri"/>
            </a:endParaRPr>
          </a:p>
        </p:txBody>
      </p:sp>
      <p:sp>
        <p:nvSpPr>
          <p:cNvPr id="130" name="Google Shape;130;g16b26a1e2c4_3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f9190b1539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Nhi</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Brief schematic drawing of process/show general flow of solutions:</a:t>
            </a: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Clay is added to our humic acid solution which is then pumped in with water and combined before entering the influent turbidimeter. We use PaCl, (also known as polyaluminum chloride) as our coagulant, which is added to the humic acid - water solution and enters the flocculator where flocs form. It then moves into the sedimentation tank where the wastewater with floccs travels down the sloping branch due to gravity, and the clear water rises to the top. The clean water will then enter the effluent turbidimeter to measure the absorbance and turbidity of the water. There should be a smaller turbidity with the effluent stream compared to the influent stream as the turbidimeter measures the clarity of the fluid.</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p:txBody>
      </p:sp>
      <p:sp>
        <p:nvSpPr>
          <p:cNvPr id="144" name="Google Shape;144;gf9190b1539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6b26a1e2c4_4_1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rPr>
              <a:t>Nhi</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US" sz="1100">
                <a:solidFill>
                  <a:schemeClr val="dk1"/>
                </a:solidFill>
              </a:rPr>
              <a:t>We have a similar schematic for the other experiments we will like to run. The main differences is that there will not be clay added to the humic acid solution and that we will have another pump with activated carbon which will combine with humic acid and water before entering the influent turbidimeter.</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p:txBody>
      </p:sp>
      <p:sp>
        <p:nvSpPr>
          <p:cNvPr id="153" name="Google Shape;153;g16b26a1e2c4_4_14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f90e896eed_1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a:t>Nhi</a:t>
            </a:r>
            <a:endParaRPr/>
          </a:p>
          <a:p>
            <a:pPr marL="0" marR="0" lvl="0" indent="0" algn="l" rtl="0">
              <a:lnSpc>
                <a:spcPct val="100000"/>
              </a:lnSpc>
              <a:spcBef>
                <a:spcPts val="0"/>
              </a:spcBef>
              <a:spcAft>
                <a:spcPts val="0"/>
              </a:spcAft>
              <a:buClr>
                <a:srgbClr val="000000"/>
              </a:buClr>
              <a:buSzPts val="1400"/>
              <a:buFont typeface="Arial"/>
              <a:buNone/>
            </a:pPr>
            <a:endParaRPr/>
          </a:p>
          <a:p>
            <a:pPr marL="0" marR="0" lvl="0" indent="0" algn="l" rtl="0">
              <a:lnSpc>
                <a:spcPct val="100000"/>
              </a:lnSpc>
              <a:spcBef>
                <a:spcPts val="0"/>
              </a:spcBef>
              <a:spcAft>
                <a:spcPts val="0"/>
              </a:spcAft>
              <a:buClr>
                <a:srgbClr val="000000"/>
              </a:buClr>
              <a:buSzPts val="1400"/>
              <a:buFont typeface="Arial"/>
              <a:buNone/>
            </a:pPr>
            <a:r>
              <a:rPr lang="en-US"/>
              <a:t>We have five pumps: one for coagulant, activated carbon, humic acid, and water. A wastewater pump is used to ensure that the wastewater leaves the system.</a:t>
            </a:r>
            <a:endParaRPr/>
          </a:p>
          <a:p>
            <a:pPr marL="0" marR="0" lvl="0" indent="0" algn="l" rtl="0">
              <a:lnSpc>
                <a:spcPct val="100000"/>
              </a:lnSpc>
              <a:spcBef>
                <a:spcPts val="0"/>
              </a:spcBef>
              <a:spcAft>
                <a:spcPts val="0"/>
              </a:spcAft>
              <a:buClr>
                <a:srgbClr val="000000"/>
              </a:buClr>
              <a:buSzPts val="1400"/>
              <a:buFont typeface="Arial"/>
              <a:buNone/>
            </a:pPr>
            <a:endParaRPr/>
          </a:p>
          <a:p>
            <a:pPr marL="0" marR="0" lvl="0" indent="0" algn="l" rtl="0">
              <a:lnSpc>
                <a:spcPct val="100000"/>
              </a:lnSpc>
              <a:spcBef>
                <a:spcPts val="0"/>
              </a:spcBef>
              <a:spcAft>
                <a:spcPts val="0"/>
              </a:spcAft>
              <a:buClr>
                <a:srgbClr val="000000"/>
              </a:buClr>
              <a:buSzPts val="1400"/>
              <a:buFont typeface="Arial"/>
              <a:buNone/>
            </a:pPr>
            <a:r>
              <a:rPr lang="en-US"/>
              <a:t>Water is pumped from the inlet and combined with the humic acid and activated carbon which then then goes into the influent turbidimeter. They combine with coagulant and goes into the flocculator. Afterwards, it goes into the sedimentation tank and then the effluent turbidimeter.</a:t>
            </a:r>
            <a:endParaRPr/>
          </a:p>
          <a:p>
            <a:pPr marL="0" marR="0" lvl="0" indent="0" algn="l" rtl="0">
              <a:lnSpc>
                <a:spcPct val="100000"/>
              </a:lnSpc>
              <a:spcBef>
                <a:spcPts val="0"/>
              </a:spcBef>
              <a:spcAft>
                <a:spcPts val="0"/>
              </a:spcAft>
              <a:buClr>
                <a:srgbClr val="000000"/>
              </a:buClr>
              <a:buSzPts val="1400"/>
              <a:buFont typeface="Arial"/>
              <a:buNone/>
            </a:pPr>
            <a:endParaRPr sz="300"/>
          </a:p>
        </p:txBody>
      </p:sp>
      <p:sp>
        <p:nvSpPr>
          <p:cNvPr id="162" name="Google Shape;162;gf90e896eed_1_8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3" name="Google Shape;13;p2"/>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noAutofit/>
          </a:bodyPr>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14" name="Google Shape;14;p2"/>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5" name="Google Shape;15;p2"/>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6" name="Google Shape;16;p2"/>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70" name="Google Shape;70;p11"/>
          <p:cNvSpPr txBox="1">
            <a:spLocks noGrp="1"/>
          </p:cNvSpPr>
          <p:nvPr>
            <p:ph type="body" idx="1"/>
          </p:nvPr>
        </p:nvSpPr>
        <p:spPr>
          <a:xfrm rot="5400000">
            <a:off x="2874764" y="-1217413"/>
            <a:ext cx="3394472" cy="8229600"/>
          </a:xfrm>
          <a:prstGeom prst="rect">
            <a:avLst/>
          </a:prstGeom>
          <a:noFill/>
          <a:ln>
            <a:noFill/>
          </a:ln>
        </p:spPr>
        <p:txBody>
          <a:bodyPr spcFirstLastPara="1" wrap="square" lIns="91425" tIns="91425" rIns="91425" bIns="91425" anchor="t" anchorCtr="0">
            <a:noAutofit/>
          </a:bodyPr>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71" name="Google Shape;71;p11"/>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2" name="Google Shape;72;p11"/>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3" name="Google Shape;73;p11"/>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649569" y="1920676"/>
            <a:ext cx="6144816" cy="2879725"/>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76" name="Google Shape;76;p12"/>
          <p:cNvSpPr txBox="1">
            <a:spLocks noGrp="1"/>
          </p:cNvSpPr>
          <p:nvPr>
            <p:ph type="body" idx="1"/>
          </p:nvPr>
        </p:nvSpPr>
        <p:spPr>
          <a:xfrm rot="5400000">
            <a:off x="1812331" y="-884436"/>
            <a:ext cx="6144816" cy="8489950"/>
          </a:xfrm>
          <a:prstGeom prst="rect">
            <a:avLst/>
          </a:prstGeom>
          <a:noFill/>
          <a:ln>
            <a:noFill/>
          </a:ln>
        </p:spPr>
        <p:txBody>
          <a:bodyPr spcFirstLastPara="1" wrap="square" lIns="91425" tIns="91425" rIns="91425" bIns="91425" anchor="t" anchorCtr="0">
            <a:noAutofit/>
          </a:bodyPr>
          <a:lstStyle>
            <a:lvl1pPr marL="457200" lvl="0" indent="-317500" algn="l" rtl="0">
              <a:spcBef>
                <a:spcPts val="580"/>
              </a:spcBef>
              <a:spcAft>
                <a:spcPts val="0"/>
              </a:spcAft>
              <a:buClr>
                <a:schemeClr val="dk1"/>
              </a:buClr>
              <a:buSzPts val="1400"/>
              <a:buFont typeface="Arial"/>
              <a:buChar char="•"/>
              <a:defRPr/>
            </a:lvl1pPr>
            <a:lvl2pPr marL="914400" lvl="1" indent="-317500" algn="l" rtl="0">
              <a:spcBef>
                <a:spcPts val="500"/>
              </a:spcBef>
              <a:spcAft>
                <a:spcPts val="0"/>
              </a:spcAft>
              <a:buClr>
                <a:schemeClr val="dk1"/>
              </a:buClr>
              <a:buSzPts val="1400"/>
              <a:buFont typeface="Arial"/>
              <a:buChar char="–"/>
              <a:defRPr/>
            </a:lvl2pPr>
            <a:lvl3pPr marL="1371600" lvl="2" indent="-317500" algn="l" rtl="0">
              <a:spcBef>
                <a:spcPts val="440"/>
              </a:spcBef>
              <a:spcAft>
                <a:spcPts val="0"/>
              </a:spcAft>
              <a:buClr>
                <a:schemeClr val="dk1"/>
              </a:buClr>
              <a:buSzPts val="1400"/>
              <a:buFont typeface="Arial"/>
              <a:buChar char="•"/>
              <a:defRPr/>
            </a:lvl3pPr>
            <a:lvl4pPr marL="1828800" lvl="3" indent="-317500" algn="l" rtl="0">
              <a:spcBef>
                <a:spcPts val="360"/>
              </a:spcBef>
              <a:spcAft>
                <a:spcPts val="0"/>
              </a:spcAft>
              <a:buClr>
                <a:schemeClr val="dk1"/>
              </a:buClr>
              <a:buSzPts val="1400"/>
              <a:buFont typeface="Arial"/>
              <a:buChar char="–"/>
              <a:defRPr/>
            </a:lvl4pPr>
            <a:lvl5pPr marL="2286000" lvl="4" indent="-317500" algn="l" rtl="0">
              <a:spcBef>
                <a:spcPts val="360"/>
              </a:spcBef>
              <a:spcAft>
                <a:spcPts val="0"/>
              </a:spcAft>
              <a:buClr>
                <a:schemeClr val="dk1"/>
              </a:buClr>
              <a:buSzPts val="1400"/>
              <a:buFont typeface="Arial"/>
              <a:buChar char="»"/>
              <a:defRPr/>
            </a:lvl5pPr>
            <a:lvl6pPr marL="2743200" lvl="5" indent="-317500" algn="l" rtl="0">
              <a:spcBef>
                <a:spcPts val="360"/>
              </a:spcBef>
              <a:spcAft>
                <a:spcPts val="0"/>
              </a:spcAft>
              <a:buClr>
                <a:schemeClr val="dk1"/>
              </a:buClr>
              <a:buSzPts val="1400"/>
              <a:buFont typeface="Arial"/>
              <a:buChar char="•"/>
              <a:defRPr/>
            </a:lvl6pPr>
            <a:lvl7pPr marL="3200400" lvl="6" indent="-317500" algn="l" rtl="0">
              <a:spcBef>
                <a:spcPts val="360"/>
              </a:spcBef>
              <a:spcAft>
                <a:spcPts val="0"/>
              </a:spcAft>
              <a:buClr>
                <a:schemeClr val="dk1"/>
              </a:buClr>
              <a:buSzPts val="1400"/>
              <a:buFont typeface="Arial"/>
              <a:buChar char="•"/>
              <a:defRPr/>
            </a:lvl7pPr>
            <a:lvl8pPr marL="3657600" lvl="7" indent="-317500" algn="l" rtl="0">
              <a:spcBef>
                <a:spcPts val="360"/>
              </a:spcBef>
              <a:spcAft>
                <a:spcPts val="0"/>
              </a:spcAft>
              <a:buClr>
                <a:schemeClr val="dk1"/>
              </a:buClr>
              <a:buSzPts val="1400"/>
              <a:buFont typeface="Arial"/>
              <a:buChar char="•"/>
              <a:defRPr/>
            </a:lvl8pPr>
            <a:lvl9pPr marL="4114800" lvl="8" indent="-317500" algn="l" rtl="0">
              <a:spcBef>
                <a:spcPts val="360"/>
              </a:spcBef>
              <a:spcAft>
                <a:spcPts val="0"/>
              </a:spcAft>
              <a:buClr>
                <a:schemeClr val="dk1"/>
              </a:buClr>
              <a:buSzPts val="1400"/>
              <a:buFont typeface="Arial"/>
              <a:buChar char="•"/>
              <a:defRPr/>
            </a:lvl9pPr>
          </a:lstStyle>
          <a:p>
            <a:endParaRPr/>
          </a:p>
        </p:txBody>
      </p:sp>
      <p:sp>
        <p:nvSpPr>
          <p:cNvPr id="77" name="Google Shape;77;p12"/>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8" name="Google Shape;78;p12"/>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79" name="Google Shape;79;p12"/>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685800" y="1597819"/>
            <a:ext cx="7772400" cy="1102519"/>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19" name="Google Shape;19;p3"/>
          <p:cNvSpPr txBox="1">
            <a:spLocks noGrp="1"/>
          </p:cNvSpPr>
          <p:nvPr>
            <p:ph type="subTitle" idx="1"/>
          </p:nvPr>
        </p:nvSpPr>
        <p:spPr>
          <a:xfrm>
            <a:off x="1371600" y="2914650"/>
            <a:ext cx="6400800" cy="1314450"/>
          </a:xfrm>
          <a:prstGeom prst="rect">
            <a:avLst/>
          </a:prstGeom>
          <a:noFill/>
          <a:ln>
            <a:noFill/>
          </a:ln>
        </p:spPr>
        <p:txBody>
          <a:bodyPr spcFirstLastPara="1" wrap="square" lIns="91425" tIns="91425" rIns="91425" bIns="91425" anchor="t" anchorCtr="0">
            <a:noAutofit/>
          </a:bodyPr>
          <a:lstStyle>
            <a:lvl1pPr marL="0" marR="0" lvl="0" indent="0" algn="ctr" rtl="0">
              <a:spcBef>
                <a:spcPts val="580"/>
              </a:spcBef>
              <a:spcAft>
                <a:spcPts val="0"/>
              </a:spcAft>
              <a:buClr>
                <a:srgbClr val="888888"/>
              </a:buClr>
              <a:buSzPts val="1400"/>
              <a:buFont typeface="Arial"/>
              <a:buNone/>
              <a:defRPr/>
            </a:lvl1pPr>
            <a:lvl2pPr marL="408179" marR="0" lvl="1" indent="-1779" algn="ctr" rtl="0">
              <a:spcBef>
                <a:spcPts val="500"/>
              </a:spcBef>
              <a:spcAft>
                <a:spcPts val="0"/>
              </a:spcAft>
              <a:buClr>
                <a:srgbClr val="888888"/>
              </a:buClr>
              <a:buSzPts val="1400"/>
              <a:buFont typeface="Arial"/>
              <a:buNone/>
              <a:defRPr/>
            </a:lvl2pPr>
            <a:lvl3pPr marL="816358" marR="0" lvl="2" indent="-3558" algn="ctr" rtl="0">
              <a:spcBef>
                <a:spcPts val="440"/>
              </a:spcBef>
              <a:spcAft>
                <a:spcPts val="0"/>
              </a:spcAft>
              <a:buClr>
                <a:srgbClr val="888888"/>
              </a:buClr>
              <a:buSzPts val="1400"/>
              <a:buFont typeface="Arial"/>
              <a:buNone/>
              <a:defRPr/>
            </a:lvl3pPr>
            <a:lvl4pPr marL="1224537" marR="0" lvl="3" indent="-5336" algn="ctr" rtl="0">
              <a:spcBef>
                <a:spcPts val="360"/>
              </a:spcBef>
              <a:spcAft>
                <a:spcPts val="0"/>
              </a:spcAft>
              <a:buClr>
                <a:srgbClr val="888888"/>
              </a:buClr>
              <a:buSzPts val="1400"/>
              <a:buFont typeface="Arial"/>
              <a:buNone/>
              <a:defRPr/>
            </a:lvl4pPr>
            <a:lvl5pPr marL="1632716" marR="0" lvl="4" indent="-7116" algn="ctr" rtl="0">
              <a:spcBef>
                <a:spcPts val="360"/>
              </a:spcBef>
              <a:spcAft>
                <a:spcPts val="0"/>
              </a:spcAft>
              <a:buClr>
                <a:srgbClr val="888888"/>
              </a:buClr>
              <a:buSzPts val="1400"/>
              <a:buFont typeface="Arial"/>
              <a:buNone/>
              <a:defRPr/>
            </a:lvl5pPr>
            <a:lvl6pPr marL="2040895" marR="0" lvl="5" indent="-8895" algn="ctr" rtl="0">
              <a:spcBef>
                <a:spcPts val="360"/>
              </a:spcBef>
              <a:spcAft>
                <a:spcPts val="0"/>
              </a:spcAft>
              <a:buClr>
                <a:srgbClr val="888888"/>
              </a:buClr>
              <a:buSzPts val="1400"/>
              <a:buFont typeface="Arial"/>
              <a:buNone/>
              <a:defRPr/>
            </a:lvl6pPr>
            <a:lvl7pPr marL="2449074" marR="0" lvl="6" indent="-10673" algn="ctr" rtl="0">
              <a:spcBef>
                <a:spcPts val="360"/>
              </a:spcBef>
              <a:spcAft>
                <a:spcPts val="0"/>
              </a:spcAft>
              <a:buClr>
                <a:srgbClr val="888888"/>
              </a:buClr>
              <a:buSzPts val="1400"/>
              <a:buFont typeface="Arial"/>
              <a:buNone/>
              <a:defRPr/>
            </a:lvl7pPr>
            <a:lvl8pPr marL="2857253" marR="0" lvl="7" indent="-12452" algn="ctr" rtl="0">
              <a:spcBef>
                <a:spcPts val="360"/>
              </a:spcBef>
              <a:spcAft>
                <a:spcPts val="0"/>
              </a:spcAft>
              <a:buClr>
                <a:srgbClr val="888888"/>
              </a:buClr>
              <a:buSzPts val="1400"/>
              <a:buFont typeface="Arial"/>
              <a:buNone/>
              <a:defRPr/>
            </a:lvl8pPr>
            <a:lvl9pPr marL="3265432" marR="0" lvl="8" indent="-1532" algn="ctr" rtl="0">
              <a:spcBef>
                <a:spcPts val="360"/>
              </a:spcBef>
              <a:spcAft>
                <a:spcPts val="0"/>
              </a:spcAft>
              <a:buClr>
                <a:srgbClr val="888888"/>
              </a:buClr>
              <a:buSzPts val="1400"/>
              <a:buFont typeface="Arial"/>
              <a:buNone/>
              <a:defRPr/>
            </a:lvl9pPr>
          </a:lstStyle>
          <a:p>
            <a:endParaRPr/>
          </a:p>
        </p:txBody>
      </p:sp>
      <p:sp>
        <p:nvSpPr>
          <p:cNvPr id="20" name="Google Shape;20;p3"/>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1" name="Google Shape;21;p3"/>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2" name="Google Shape;22;p3"/>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2313" y="3305176"/>
            <a:ext cx="7772400" cy="1021556"/>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5" name="Google Shape;25;p4"/>
          <p:cNvSpPr txBox="1">
            <a:spLocks noGrp="1"/>
          </p:cNvSpPr>
          <p:nvPr>
            <p:ph type="body" idx="1"/>
          </p:nvPr>
        </p:nvSpPr>
        <p:spPr>
          <a:xfrm>
            <a:off x="722313" y="2180035"/>
            <a:ext cx="7772400" cy="1125140"/>
          </a:xfrm>
          <a:prstGeom prst="rect">
            <a:avLst/>
          </a:prstGeom>
          <a:noFill/>
          <a:ln>
            <a:noFill/>
          </a:ln>
        </p:spPr>
        <p:txBody>
          <a:bodyPr spcFirstLastPara="1" wrap="square" lIns="91425" tIns="91425" rIns="91425" bIns="91425" anchor="b" anchorCtr="0">
            <a:noAutofit/>
          </a:bodyPr>
          <a:lstStyle>
            <a:lvl1pPr marL="457200" lvl="0" indent="-228600" rtl="0">
              <a:spcBef>
                <a:spcPts val="580"/>
              </a:spcBef>
              <a:spcAft>
                <a:spcPts val="0"/>
              </a:spcAft>
              <a:buClr>
                <a:srgbClr val="888888"/>
              </a:buClr>
              <a:buSzPts val="1400"/>
              <a:buFont typeface="Calibri"/>
              <a:buNone/>
              <a:defRPr/>
            </a:lvl1pPr>
            <a:lvl2pPr marL="914400" lvl="1" indent="-228600" rtl="0">
              <a:spcBef>
                <a:spcPts val="500"/>
              </a:spcBef>
              <a:spcAft>
                <a:spcPts val="0"/>
              </a:spcAft>
              <a:buClr>
                <a:srgbClr val="888888"/>
              </a:buClr>
              <a:buSzPts val="1400"/>
              <a:buFont typeface="Calibri"/>
              <a:buNone/>
              <a:defRPr/>
            </a:lvl2pPr>
            <a:lvl3pPr marL="1371600" lvl="2" indent="-228600" rtl="0">
              <a:spcBef>
                <a:spcPts val="440"/>
              </a:spcBef>
              <a:spcAft>
                <a:spcPts val="0"/>
              </a:spcAft>
              <a:buClr>
                <a:srgbClr val="888888"/>
              </a:buClr>
              <a:buSzPts val="1400"/>
              <a:buFont typeface="Calibri"/>
              <a:buNone/>
              <a:defRPr/>
            </a:lvl3pPr>
            <a:lvl4pPr marL="1828800" lvl="3" indent="-228600" rtl="0">
              <a:spcBef>
                <a:spcPts val="360"/>
              </a:spcBef>
              <a:spcAft>
                <a:spcPts val="0"/>
              </a:spcAft>
              <a:buClr>
                <a:srgbClr val="888888"/>
              </a:buClr>
              <a:buSzPts val="1400"/>
              <a:buFont typeface="Calibri"/>
              <a:buNone/>
              <a:defRPr/>
            </a:lvl4pPr>
            <a:lvl5pPr marL="2286000" lvl="4" indent="-228600" rtl="0">
              <a:spcBef>
                <a:spcPts val="360"/>
              </a:spcBef>
              <a:spcAft>
                <a:spcPts val="0"/>
              </a:spcAft>
              <a:buClr>
                <a:srgbClr val="888888"/>
              </a:buClr>
              <a:buSzPts val="1400"/>
              <a:buFont typeface="Calibri"/>
              <a:buNone/>
              <a:defRPr/>
            </a:lvl5pPr>
            <a:lvl6pPr marL="2743200" lvl="5" indent="-228600" rtl="0">
              <a:spcBef>
                <a:spcPts val="360"/>
              </a:spcBef>
              <a:spcAft>
                <a:spcPts val="0"/>
              </a:spcAft>
              <a:buClr>
                <a:srgbClr val="888888"/>
              </a:buClr>
              <a:buSzPts val="1400"/>
              <a:buFont typeface="Calibri"/>
              <a:buNone/>
              <a:defRPr/>
            </a:lvl6pPr>
            <a:lvl7pPr marL="3200400" lvl="6" indent="-228600" rtl="0">
              <a:spcBef>
                <a:spcPts val="360"/>
              </a:spcBef>
              <a:spcAft>
                <a:spcPts val="0"/>
              </a:spcAft>
              <a:buClr>
                <a:srgbClr val="888888"/>
              </a:buClr>
              <a:buSzPts val="1400"/>
              <a:buFont typeface="Calibri"/>
              <a:buNone/>
              <a:defRPr/>
            </a:lvl7pPr>
            <a:lvl8pPr marL="3657600" lvl="7" indent="-228600" rtl="0">
              <a:spcBef>
                <a:spcPts val="360"/>
              </a:spcBef>
              <a:spcAft>
                <a:spcPts val="0"/>
              </a:spcAft>
              <a:buClr>
                <a:srgbClr val="888888"/>
              </a:buClr>
              <a:buSzPts val="1400"/>
              <a:buFont typeface="Calibri"/>
              <a:buNone/>
              <a:defRPr/>
            </a:lvl8pPr>
            <a:lvl9pPr marL="4114800" lvl="8" indent="-228600" rtl="0">
              <a:spcBef>
                <a:spcPts val="360"/>
              </a:spcBef>
              <a:spcAft>
                <a:spcPts val="0"/>
              </a:spcAft>
              <a:buClr>
                <a:srgbClr val="888888"/>
              </a:buClr>
              <a:buSzPts val="1400"/>
              <a:buFont typeface="Calibri"/>
              <a:buNone/>
              <a:defRPr/>
            </a:lvl9pPr>
          </a:lstStyle>
          <a:p>
            <a:endParaRPr/>
          </a:p>
        </p:txBody>
      </p:sp>
      <p:sp>
        <p:nvSpPr>
          <p:cNvPr id="26" name="Google Shape;26;p4"/>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7" name="Google Shape;27;p4"/>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28" name="Google Shape;28;p4"/>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1" name="Google Shape;31;p5"/>
          <p:cNvSpPr txBox="1">
            <a:spLocks noGrp="1"/>
          </p:cNvSpPr>
          <p:nvPr>
            <p:ph type="body" idx="1"/>
          </p:nvPr>
        </p:nvSpPr>
        <p:spPr>
          <a:xfrm>
            <a:off x="639764" y="1679972"/>
            <a:ext cx="5684837" cy="4752975"/>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32" name="Google Shape;32;p5"/>
          <p:cNvSpPr txBox="1">
            <a:spLocks noGrp="1"/>
          </p:cNvSpPr>
          <p:nvPr>
            <p:ph type="body" idx="2"/>
          </p:nvPr>
        </p:nvSpPr>
        <p:spPr>
          <a:xfrm>
            <a:off x="6477000" y="1679972"/>
            <a:ext cx="5684838" cy="4752975"/>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33" name="Google Shape;33;p5"/>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34" name="Google Shape;34;p5"/>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35" name="Google Shape;35;p5"/>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8" name="Google Shape;38;p6"/>
          <p:cNvSpPr txBox="1">
            <a:spLocks noGrp="1"/>
          </p:cNvSpPr>
          <p:nvPr>
            <p:ph type="body" idx="1"/>
          </p:nvPr>
        </p:nvSpPr>
        <p:spPr>
          <a:xfrm>
            <a:off x="457200" y="1151335"/>
            <a:ext cx="4040188" cy="479822"/>
          </a:xfrm>
          <a:prstGeom prst="rect">
            <a:avLst/>
          </a:prstGeom>
          <a:noFill/>
          <a:ln>
            <a:noFill/>
          </a:ln>
        </p:spPr>
        <p:txBody>
          <a:bodyPr spcFirstLastPara="1" wrap="square" lIns="91425" tIns="91425" rIns="91425" bIns="91425" anchor="b"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39" name="Google Shape;39;p6"/>
          <p:cNvSpPr txBox="1">
            <a:spLocks noGrp="1"/>
          </p:cNvSpPr>
          <p:nvPr>
            <p:ph type="body" idx="2"/>
          </p:nvPr>
        </p:nvSpPr>
        <p:spPr>
          <a:xfrm>
            <a:off x="457200" y="1631156"/>
            <a:ext cx="4040188" cy="2963466"/>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40" name="Google Shape;40;p6"/>
          <p:cNvSpPr txBox="1">
            <a:spLocks noGrp="1"/>
          </p:cNvSpPr>
          <p:nvPr>
            <p:ph type="body" idx="3"/>
          </p:nvPr>
        </p:nvSpPr>
        <p:spPr>
          <a:xfrm>
            <a:off x="4645026" y="1151335"/>
            <a:ext cx="4041775" cy="479822"/>
          </a:xfrm>
          <a:prstGeom prst="rect">
            <a:avLst/>
          </a:prstGeom>
          <a:noFill/>
          <a:ln>
            <a:noFill/>
          </a:ln>
        </p:spPr>
        <p:txBody>
          <a:bodyPr spcFirstLastPara="1" wrap="square" lIns="91425" tIns="91425" rIns="91425" bIns="91425" anchor="b"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41" name="Google Shape;41;p6"/>
          <p:cNvSpPr txBox="1">
            <a:spLocks noGrp="1"/>
          </p:cNvSpPr>
          <p:nvPr>
            <p:ph type="body" idx="4"/>
          </p:nvPr>
        </p:nvSpPr>
        <p:spPr>
          <a:xfrm>
            <a:off x="4645026" y="1631156"/>
            <a:ext cx="4041775" cy="2963466"/>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42" name="Google Shape;42;p6"/>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3" name="Google Shape;43;p6"/>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4" name="Google Shape;44;p6"/>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47" name="Google Shape;47;p7"/>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8" name="Google Shape;48;p7"/>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49" name="Google Shape;49;p7"/>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2" name="Google Shape;52;p8"/>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3" name="Google Shape;53;p8"/>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1" y="204787"/>
            <a:ext cx="3008313" cy="871538"/>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56" name="Google Shape;56;p9"/>
          <p:cNvSpPr txBox="1">
            <a:spLocks noGrp="1"/>
          </p:cNvSpPr>
          <p:nvPr>
            <p:ph type="body" idx="1"/>
          </p:nvPr>
        </p:nvSpPr>
        <p:spPr>
          <a:xfrm>
            <a:off x="3575050" y="204788"/>
            <a:ext cx="5111750" cy="4389835"/>
          </a:xfrm>
          <a:prstGeom prst="rect">
            <a:avLst/>
          </a:prstGeom>
          <a:noFill/>
          <a:ln>
            <a:noFill/>
          </a:ln>
        </p:spPr>
        <p:txBody>
          <a:bodyPr spcFirstLastPara="1" wrap="square" lIns="91425" tIns="91425" rIns="91425" bIns="91425" anchor="t" anchorCtr="0">
            <a:noAutofit/>
          </a:bodyPr>
          <a:lstStyle>
            <a:lvl1pPr marL="457200" lvl="0" indent="-317500" rtl="0">
              <a:spcBef>
                <a:spcPts val="580"/>
              </a:spcBef>
              <a:spcAft>
                <a:spcPts val="0"/>
              </a:spcAft>
              <a:buSzPts val="1400"/>
              <a:buChar char="•"/>
              <a:defRPr/>
            </a:lvl1pPr>
            <a:lvl2pPr marL="914400" lvl="1" indent="-317500" rtl="0">
              <a:spcBef>
                <a:spcPts val="500"/>
              </a:spcBef>
              <a:spcAft>
                <a:spcPts val="0"/>
              </a:spcAft>
              <a:buSzPts val="1400"/>
              <a:buChar char="–"/>
              <a:defRPr/>
            </a:lvl2pPr>
            <a:lvl3pPr marL="1371600" lvl="2" indent="-317500" rtl="0">
              <a:spcBef>
                <a:spcPts val="44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57" name="Google Shape;57;p9"/>
          <p:cNvSpPr txBox="1">
            <a:spLocks noGrp="1"/>
          </p:cNvSpPr>
          <p:nvPr>
            <p:ph type="body" idx="2"/>
          </p:nvPr>
        </p:nvSpPr>
        <p:spPr>
          <a:xfrm>
            <a:off x="457201" y="1076326"/>
            <a:ext cx="3008313" cy="3518297"/>
          </a:xfrm>
          <a:prstGeom prst="rect">
            <a:avLst/>
          </a:prstGeom>
          <a:noFill/>
          <a:ln>
            <a:noFill/>
          </a:ln>
        </p:spPr>
        <p:txBody>
          <a:bodyPr spcFirstLastPara="1" wrap="square" lIns="91425" tIns="91425" rIns="91425" bIns="91425" anchor="t"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58" name="Google Shape;58;p9"/>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59" name="Google Shape;59;p9"/>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0" name="Google Shape;60;p9"/>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3600450"/>
            <a:ext cx="5486400" cy="425053"/>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3" name="Google Shape;63;p10"/>
          <p:cNvSpPr>
            <a:spLocks noGrp="1"/>
          </p:cNvSpPr>
          <p:nvPr>
            <p:ph type="pic" idx="2"/>
          </p:nvPr>
        </p:nvSpPr>
        <p:spPr>
          <a:xfrm>
            <a:off x="1792288" y="459581"/>
            <a:ext cx="5486400" cy="3086100"/>
          </a:xfrm>
          <a:prstGeom prst="rect">
            <a:avLst/>
          </a:prstGeom>
          <a:noFill/>
          <a:ln>
            <a:noFill/>
          </a:ln>
        </p:spPr>
      </p:sp>
      <p:sp>
        <p:nvSpPr>
          <p:cNvPr id="64" name="Google Shape;64;p10"/>
          <p:cNvSpPr txBox="1">
            <a:spLocks noGrp="1"/>
          </p:cNvSpPr>
          <p:nvPr>
            <p:ph type="body" idx="1"/>
          </p:nvPr>
        </p:nvSpPr>
        <p:spPr>
          <a:xfrm>
            <a:off x="1792288" y="4025503"/>
            <a:ext cx="5486400" cy="603647"/>
          </a:xfrm>
          <a:prstGeom prst="rect">
            <a:avLst/>
          </a:prstGeom>
          <a:noFill/>
          <a:ln>
            <a:noFill/>
          </a:ln>
        </p:spPr>
        <p:txBody>
          <a:bodyPr spcFirstLastPara="1" wrap="square" lIns="91425" tIns="91425" rIns="91425" bIns="91425" anchor="t" anchorCtr="0">
            <a:noAutofit/>
          </a:bodyPr>
          <a:lstStyle>
            <a:lvl1pPr marL="457200" lvl="0" indent="-228600" rtl="0">
              <a:spcBef>
                <a:spcPts val="580"/>
              </a:spcBef>
              <a:spcAft>
                <a:spcPts val="0"/>
              </a:spcAft>
              <a:buSzPts val="1400"/>
              <a:buFont typeface="Calibri"/>
              <a:buNone/>
              <a:defRPr/>
            </a:lvl1pPr>
            <a:lvl2pPr marL="914400" lvl="1" indent="-228600" rtl="0">
              <a:spcBef>
                <a:spcPts val="500"/>
              </a:spcBef>
              <a:spcAft>
                <a:spcPts val="0"/>
              </a:spcAft>
              <a:buSzPts val="1400"/>
              <a:buFont typeface="Calibri"/>
              <a:buNone/>
              <a:defRPr/>
            </a:lvl2pPr>
            <a:lvl3pPr marL="1371600" lvl="2" indent="-228600" rtl="0">
              <a:spcBef>
                <a:spcPts val="440"/>
              </a:spcBef>
              <a:spcAft>
                <a:spcPts val="0"/>
              </a:spcAft>
              <a:buSzPts val="1400"/>
              <a:buFont typeface="Calibri"/>
              <a:buNone/>
              <a:defRPr/>
            </a:lvl3pPr>
            <a:lvl4pPr marL="1828800" lvl="3" indent="-228600" rtl="0">
              <a:spcBef>
                <a:spcPts val="360"/>
              </a:spcBef>
              <a:spcAft>
                <a:spcPts val="0"/>
              </a:spcAft>
              <a:buSzPts val="1400"/>
              <a:buFont typeface="Calibri"/>
              <a:buNone/>
              <a:defRPr/>
            </a:lvl4pPr>
            <a:lvl5pPr marL="2286000" lvl="4" indent="-228600" rtl="0">
              <a:spcBef>
                <a:spcPts val="360"/>
              </a:spcBef>
              <a:spcAft>
                <a:spcPts val="0"/>
              </a:spcAft>
              <a:buSzPts val="1400"/>
              <a:buFont typeface="Calibri"/>
              <a:buNone/>
              <a:defRPr/>
            </a:lvl5pPr>
            <a:lvl6pPr marL="2743200" lvl="5" indent="-228600" rtl="0">
              <a:spcBef>
                <a:spcPts val="360"/>
              </a:spcBef>
              <a:spcAft>
                <a:spcPts val="0"/>
              </a:spcAft>
              <a:buSzPts val="1400"/>
              <a:buFont typeface="Calibri"/>
              <a:buNone/>
              <a:defRPr/>
            </a:lvl6pPr>
            <a:lvl7pPr marL="3200400" lvl="6" indent="-228600" rtl="0">
              <a:spcBef>
                <a:spcPts val="360"/>
              </a:spcBef>
              <a:spcAft>
                <a:spcPts val="0"/>
              </a:spcAft>
              <a:buSzPts val="1400"/>
              <a:buFont typeface="Calibri"/>
              <a:buNone/>
              <a:defRPr/>
            </a:lvl7pPr>
            <a:lvl8pPr marL="3657600" lvl="7" indent="-228600" rtl="0">
              <a:spcBef>
                <a:spcPts val="360"/>
              </a:spcBef>
              <a:spcAft>
                <a:spcPts val="0"/>
              </a:spcAft>
              <a:buSzPts val="1400"/>
              <a:buFont typeface="Calibri"/>
              <a:buNone/>
              <a:defRPr/>
            </a:lvl8pPr>
            <a:lvl9pPr marL="4114800" lvl="8" indent="-228600" rtl="0">
              <a:spcBef>
                <a:spcPts val="360"/>
              </a:spcBef>
              <a:spcAft>
                <a:spcPts val="0"/>
              </a:spcAft>
              <a:buSzPts val="1400"/>
              <a:buFont typeface="Calibri"/>
              <a:buNone/>
              <a:defRPr/>
            </a:lvl9pPr>
          </a:lstStyle>
          <a:p>
            <a:endParaRPr/>
          </a:p>
        </p:txBody>
      </p:sp>
      <p:sp>
        <p:nvSpPr>
          <p:cNvPr id="65" name="Google Shape;65;p10"/>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6" name="Google Shape;66;p10"/>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67" name="Google Shape;67;p10"/>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8229600" cy="85725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7" name="Google Shape;7;p1"/>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noAutofit/>
          </a:bodyPr>
          <a:lstStyle>
            <a:lvl1pPr marL="457200" marR="0" lvl="0" indent="-317500" algn="l" rtl="0">
              <a:spcBef>
                <a:spcPts val="580"/>
              </a:spcBef>
              <a:spcAft>
                <a:spcPts val="0"/>
              </a:spcAft>
              <a:buClr>
                <a:schemeClr val="dk1"/>
              </a:buClr>
              <a:buSzPts val="1400"/>
              <a:buFont typeface="Arial"/>
              <a:buChar char="•"/>
              <a:defRPr/>
            </a:lvl1pPr>
            <a:lvl2pPr marL="914400" marR="0" lvl="1" indent="-317500" algn="l" rtl="0">
              <a:spcBef>
                <a:spcPts val="500"/>
              </a:spcBef>
              <a:spcAft>
                <a:spcPts val="0"/>
              </a:spcAft>
              <a:buClr>
                <a:schemeClr val="dk1"/>
              </a:buClr>
              <a:buSzPts val="1400"/>
              <a:buFont typeface="Arial"/>
              <a:buChar char="–"/>
              <a:defRPr/>
            </a:lvl2pPr>
            <a:lvl3pPr marL="1371600" marR="0" lvl="2" indent="-317500" algn="l" rtl="0">
              <a:spcBef>
                <a:spcPts val="440"/>
              </a:spcBef>
              <a:spcAft>
                <a:spcPts val="0"/>
              </a:spcAft>
              <a:buClr>
                <a:schemeClr val="dk1"/>
              </a:buClr>
              <a:buSzPts val="1400"/>
              <a:buFont typeface="Arial"/>
              <a:buChar char="•"/>
              <a:defRPr/>
            </a:lvl3pPr>
            <a:lvl4pPr marL="1828800" marR="0" lvl="3" indent="-317500" algn="l" rtl="0">
              <a:spcBef>
                <a:spcPts val="360"/>
              </a:spcBef>
              <a:spcAft>
                <a:spcPts val="0"/>
              </a:spcAft>
              <a:buClr>
                <a:schemeClr val="dk1"/>
              </a:buClr>
              <a:buSzPts val="1400"/>
              <a:buFont typeface="Arial"/>
              <a:buChar char="–"/>
              <a:defRPr/>
            </a:lvl4pPr>
            <a:lvl5pPr marL="2286000" marR="0" lvl="4" indent="-317500" algn="l" rtl="0">
              <a:spcBef>
                <a:spcPts val="360"/>
              </a:spcBef>
              <a:spcAft>
                <a:spcPts val="0"/>
              </a:spcAft>
              <a:buClr>
                <a:schemeClr val="dk1"/>
              </a:buClr>
              <a:buSzPts val="1400"/>
              <a:buFont typeface="Arial"/>
              <a:buChar char="»"/>
              <a:defRPr/>
            </a:lvl5pPr>
            <a:lvl6pPr marL="2743200" marR="0" lvl="5" indent="-317500" algn="l" rtl="0">
              <a:spcBef>
                <a:spcPts val="360"/>
              </a:spcBef>
              <a:spcAft>
                <a:spcPts val="0"/>
              </a:spcAft>
              <a:buClr>
                <a:schemeClr val="dk1"/>
              </a:buClr>
              <a:buSzPts val="1400"/>
              <a:buFont typeface="Arial"/>
              <a:buChar char="•"/>
              <a:defRPr/>
            </a:lvl6pPr>
            <a:lvl7pPr marL="3200400" marR="0" lvl="6" indent="-317500" algn="l" rtl="0">
              <a:spcBef>
                <a:spcPts val="360"/>
              </a:spcBef>
              <a:spcAft>
                <a:spcPts val="0"/>
              </a:spcAft>
              <a:buClr>
                <a:schemeClr val="dk1"/>
              </a:buClr>
              <a:buSzPts val="1400"/>
              <a:buFont typeface="Arial"/>
              <a:buChar char="•"/>
              <a:defRPr/>
            </a:lvl7pPr>
            <a:lvl8pPr marL="3657600" marR="0" lvl="7" indent="-317500" algn="l" rtl="0">
              <a:spcBef>
                <a:spcPts val="360"/>
              </a:spcBef>
              <a:spcAft>
                <a:spcPts val="0"/>
              </a:spcAft>
              <a:buClr>
                <a:schemeClr val="dk1"/>
              </a:buClr>
              <a:buSzPts val="1400"/>
              <a:buFont typeface="Arial"/>
              <a:buChar char="•"/>
              <a:defRPr/>
            </a:lvl8pPr>
            <a:lvl9pPr marL="4114800" marR="0" lvl="8" indent="-317500" algn="l" rtl="0">
              <a:spcBef>
                <a:spcPts val="360"/>
              </a:spcBef>
              <a:spcAft>
                <a:spcPts val="0"/>
              </a:spcAft>
              <a:buClr>
                <a:schemeClr val="dk1"/>
              </a:buClr>
              <a:buSzPts val="1400"/>
              <a:buFont typeface="Arial"/>
              <a:buChar char="•"/>
              <a:defRPr/>
            </a:lvl9pPr>
          </a:lstStyle>
          <a:p>
            <a:endParaRPr/>
          </a:p>
        </p:txBody>
      </p:sp>
      <p:sp>
        <p:nvSpPr>
          <p:cNvPr id="8" name="Google Shape;8;p1"/>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noAutofit/>
          </a:bodyPr>
          <a:lstStyle>
            <a:lvl1pPr marL="0" marR="0" lvl="0" indent="-88900" algn="l"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9" name="Google Shape;9;p1"/>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noAutofit/>
          </a:bodyPr>
          <a:lstStyle>
            <a:lvl1pPr marL="0" marR="0" lvl="0" indent="-88900" algn="ctr" rtl="0">
              <a:spcBef>
                <a:spcPts val="0"/>
              </a:spcBef>
              <a:spcAft>
                <a:spcPts val="0"/>
              </a:spcAft>
              <a:buSzPts val="1400"/>
              <a:buChar char="●"/>
              <a:defRPr/>
            </a:lvl1pPr>
            <a:lvl2pPr marL="408179" marR="0" lvl="1" indent="-90679" algn="l" rtl="0">
              <a:spcBef>
                <a:spcPts val="0"/>
              </a:spcBef>
              <a:spcAft>
                <a:spcPts val="0"/>
              </a:spcAft>
              <a:buSzPts val="1400"/>
              <a:buChar char="○"/>
              <a:defRPr/>
            </a:lvl2pPr>
            <a:lvl3pPr marL="816358" marR="0" lvl="2" indent="-92458" algn="l" rtl="0">
              <a:spcBef>
                <a:spcPts val="0"/>
              </a:spcBef>
              <a:spcAft>
                <a:spcPts val="0"/>
              </a:spcAft>
              <a:buSzPts val="1400"/>
              <a:buChar char="■"/>
              <a:defRPr/>
            </a:lvl3pPr>
            <a:lvl4pPr marL="1224537" marR="0" lvl="3" indent="-94236" algn="l" rtl="0">
              <a:spcBef>
                <a:spcPts val="0"/>
              </a:spcBef>
              <a:spcAft>
                <a:spcPts val="0"/>
              </a:spcAft>
              <a:buSzPts val="1400"/>
              <a:buChar char="●"/>
              <a:defRPr/>
            </a:lvl4pPr>
            <a:lvl5pPr marL="1632716" marR="0" lvl="4" indent="-96016" algn="l" rtl="0">
              <a:spcBef>
                <a:spcPts val="0"/>
              </a:spcBef>
              <a:spcAft>
                <a:spcPts val="0"/>
              </a:spcAft>
              <a:buSzPts val="1400"/>
              <a:buChar char="○"/>
              <a:defRPr/>
            </a:lvl5pPr>
            <a:lvl6pPr marL="2040895" marR="0" lvl="5" indent="-97795" algn="l" rtl="0">
              <a:spcBef>
                <a:spcPts val="0"/>
              </a:spcBef>
              <a:spcAft>
                <a:spcPts val="0"/>
              </a:spcAft>
              <a:buSzPts val="1400"/>
              <a:buChar char="■"/>
              <a:defRPr/>
            </a:lvl6pPr>
            <a:lvl7pPr marL="2449074" marR="0" lvl="6" indent="-99573" algn="l" rtl="0">
              <a:spcBef>
                <a:spcPts val="0"/>
              </a:spcBef>
              <a:spcAft>
                <a:spcPts val="0"/>
              </a:spcAft>
              <a:buSzPts val="1400"/>
              <a:buChar char="●"/>
              <a:defRPr/>
            </a:lvl7pPr>
            <a:lvl8pPr marL="2857253" marR="0" lvl="7" indent="-101352" algn="l" rtl="0">
              <a:spcBef>
                <a:spcPts val="0"/>
              </a:spcBef>
              <a:spcAft>
                <a:spcPts val="0"/>
              </a:spcAft>
              <a:buSzPts val="1400"/>
              <a:buChar char="○"/>
              <a:defRPr/>
            </a:lvl8pPr>
            <a:lvl9pPr marL="3265432" marR="0" lvl="8" indent="-90432" algn="l" rtl="0">
              <a:spcBef>
                <a:spcPts val="0"/>
              </a:spcBef>
              <a:spcAft>
                <a:spcPts val="0"/>
              </a:spcAft>
              <a:buSzPts val="1400"/>
              <a:buChar char="■"/>
              <a:defRPr/>
            </a:lvl9pPr>
          </a:lstStyle>
          <a:p>
            <a:endParaRPr/>
          </a:p>
        </p:txBody>
      </p:sp>
      <p:sp>
        <p:nvSpPr>
          <p:cNvPr id="10" name="Google Shape;10;p1"/>
          <p:cNvSpPr txBox="1">
            <a:spLocks noGrp="1"/>
          </p:cNvSpPr>
          <p:nvPr>
            <p:ph type="sldNum" idx="12"/>
          </p:nvPr>
        </p:nvSpPr>
        <p:spPr>
          <a:xfrm>
            <a:off x="6553200" y="4767263"/>
            <a:ext cx="2133600" cy="273844"/>
          </a:xfrm>
          <a:prstGeom prst="rect">
            <a:avLst/>
          </a:prstGeom>
          <a:noFill/>
          <a:ln>
            <a:noFill/>
          </a:ln>
        </p:spPr>
        <p:txBody>
          <a:bodyPr spcFirstLastPara="1" wrap="square" lIns="81625" tIns="40800" rIns="81625" bIns="40800" anchor="ctr" anchorCtr="0">
            <a:noAutofit/>
          </a:bodyPr>
          <a:lstStyle>
            <a:lvl1pPr marL="0" marR="0" lvl="0" indent="0" algn="r" rtl="0">
              <a:spcBef>
                <a:spcPts val="0"/>
              </a:spcBef>
              <a:buNone/>
              <a:defRPr sz="1100" b="0" i="0" u="none" strike="noStrike" cap="none">
                <a:solidFill>
                  <a:srgbClr val="888888"/>
                </a:solidFill>
                <a:latin typeface="Calibri"/>
                <a:ea typeface="Calibri"/>
                <a:cs typeface="Calibri"/>
                <a:sym typeface="Calibri"/>
              </a:defRPr>
            </a:lvl1pPr>
            <a:lvl2pPr marL="0" marR="0" lvl="1" indent="0" algn="r" rtl="0">
              <a:spcBef>
                <a:spcPts val="0"/>
              </a:spcBef>
              <a:buNone/>
              <a:defRPr sz="1100" b="0" i="0" u="none" strike="noStrike" cap="none">
                <a:solidFill>
                  <a:srgbClr val="888888"/>
                </a:solidFill>
                <a:latin typeface="Calibri"/>
                <a:ea typeface="Calibri"/>
                <a:cs typeface="Calibri"/>
                <a:sym typeface="Calibri"/>
              </a:defRPr>
            </a:lvl2pPr>
            <a:lvl3pPr marL="0" marR="0" lvl="2" indent="0" algn="r" rtl="0">
              <a:spcBef>
                <a:spcPts val="0"/>
              </a:spcBef>
              <a:buNone/>
              <a:defRPr sz="1100" b="0" i="0" u="none" strike="noStrike" cap="none">
                <a:solidFill>
                  <a:srgbClr val="888888"/>
                </a:solidFill>
                <a:latin typeface="Calibri"/>
                <a:ea typeface="Calibri"/>
                <a:cs typeface="Calibri"/>
                <a:sym typeface="Calibri"/>
              </a:defRPr>
            </a:lvl3pPr>
            <a:lvl4pPr marL="0" marR="0" lvl="3" indent="0" algn="r" rtl="0">
              <a:spcBef>
                <a:spcPts val="0"/>
              </a:spcBef>
              <a:buNone/>
              <a:defRPr sz="1100" b="0" i="0" u="none" strike="noStrike" cap="none">
                <a:solidFill>
                  <a:srgbClr val="888888"/>
                </a:solidFill>
                <a:latin typeface="Calibri"/>
                <a:ea typeface="Calibri"/>
                <a:cs typeface="Calibri"/>
                <a:sym typeface="Calibri"/>
              </a:defRPr>
            </a:lvl4pPr>
            <a:lvl5pPr marL="0" marR="0" lvl="4" indent="0" algn="r" rtl="0">
              <a:spcBef>
                <a:spcPts val="0"/>
              </a:spcBef>
              <a:buNone/>
              <a:defRPr sz="1100" b="0" i="0" u="none" strike="noStrike" cap="none">
                <a:solidFill>
                  <a:srgbClr val="888888"/>
                </a:solidFill>
                <a:latin typeface="Calibri"/>
                <a:ea typeface="Calibri"/>
                <a:cs typeface="Calibri"/>
                <a:sym typeface="Calibri"/>
              </a:defRPr>
            </a:lvl5pPr>
            <a:lvl6pPr marL="0" marR="0" lvl="5" indent="0" algn="r" rtl="0">
              <a:spcBef>
                <a:spcPts val="0"/>
              </a:spcBef>
              <a:buNone/>
              <a:defRPr sz="1100" b="0" i="0" u="none" strike="noStrike" cap="none">
                <a:solidFill>
                  <a:srgbClr val="888888"/>
                </a:solidFill>
                <a:latin typeface="Calibri"/>
                <a:ea typeface="Calibri"/>
                <a:cs typeface="Calibri"/>
                <a:sym typeface="Calibri"/>
              </a:defRPr>
            </a:lvl6pPr>
            <a:lvl7pPr marL="0" marR="0" lvl="6" indent="0" algn="r" rtl="0">
              <a:spcBef>
                <a:spcPts val="0"/>
              </a:spcBef>
              <a:buNone/>
              <a:defRPr sz="1100" b="0" i="0" u="none" strike="noStrike" cap="none">
                <a:solidFill>
                  <a:srgbClr val="888888"/>
                </a:solidFill>
                <a:latin typeface="Calibri"/>
                <a:ea typeface="Calibri"/>
                <a:cs typeface="Calibri"/>
                <a:sym typeface="Calibri"/>
              </a:defRPr>
            </a:lvl7pPr>
            <a:lvl8pPr marL="0" marR="0" lvl="7" indent="0" algn="r" rtl="0">
              <a:spcBef>
                <a:spcPts val="0"/>
              </a:spcBef>
              <a:buNone/>
              <a:defRPr sz="1100" b="0" i="0" u="none" strike="noStrike" cap="none">
                <a:solidFill>
                  <a:srgbClr val="888888"/>
                </a:solidFill>
                <a:latin typeface="Calibri"/>
                <a:ea typeface="Calibri"/>
                <a:cs typeface="Calibri"/>
                <a:sym typeface="Calibri"/>
              </a:defRPr>
            </a:lvl8pPr>
            <a:lvl9pPr marL="0" marR="0" lvl="8" indent="0" algn="r" rtl="0">
              <a:spcBef>
                <a:spcPts val="0"/>
              </a:spcBef>
              <a:buNone/>
              <a:defRPr sz="11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bsp67@cornell.edu" TargetMode="External"/><Relationship Id="rId3" Type="http://schemas.openxmlformats.org/officeDocument/2006/relationships/hyperlink" Target="https://github.com/AguaClara/Dissolved-Organic-Matter" TargetMode="External"/><Relationship Id="rId7" Type="http://schemas.openxmlformats.org/officeDocument/2006/relationships/hyperlink" Target="mailto:zk49@cornell.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mailto:npn25@cornell.edu" TargetMode="External"/><Relationship Id="rId5" Type="http://schemas.openxmlformats.org/officeDocument/2006/relationships/hyperlink" Target="mailto:rml267@cornell.edu" TargetMode="External"/><Relationship Id="rId4" Type="http://schemas.openxmlformats.org/officeDocument/2006/relationships/image" Target="../media/image1.png"/><Relationship Id="rId9"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mailto:rml267@cornell.edu" TargetMode="External"/><Relationship Id="rId7"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mailto:bsp67@cornell.edu" TargetMode="External"/><Relationship Id="rId5" Type="http://schemas.openxmlformats.org/officeDocument/2006/relationships/hyperlink" Target="mailto:zk49@cornell.edu" TargetMode="External"/><Relationship Id="rId4" Type="http://schemas.openxmlformats.org/officeDocument/2006/relationships/hyperlink" Target="mailto:npn25@cornell.edu"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0.jpg"/></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txBox="1"/>
          <p:nvPr/>
        </p:nvSpPr>
        <p:spPr>
          <a:xfrm>
            <a:off x="2404738" y="2789950"/>
            <a:ext cx="6453900" cy="593100"/>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None/>
            </a:pPr>
            <a:r>
              <a:rPr lang="en-US">
                <a:solidFill>
                  <a:srgbClr val="7F7F7F"/>
                </a:solidFill>
              </a:rPr>
              <a:t>Investigating the optimal conditions to remove humic acid in water</a:t>
            </a:r>
            <a:endParaRPr>
              <a:solidFill>
                <a:srgbClr val="7F7F7F"/>
              </a:solidFill>
            </a:endParaRPr>
          </a:p>
          <a:p>
            <a:pPr marL="0" lvl="0" indent="0" algn="ctr" rtl="0">
              <a:lnSpc>
                <a:spcPct val="150000"/>
              </a:lnSpc>
              <a:spcBef>
                <a:spcPts val="0"/>
              </a:spcBef>
              <a:spcAft>
                <a:spcPts val="0"/>
              </a:spcAft>
              <a:buClr>
                <a:schemeClr val="dk1"/>
              </a:buClr>
              <a:buFont typeface="Arial"/>
              <a:buNone/>
            </a:pPr>
            <a:r>
              <a:rPr lang="en-US">
                <a:solidFill>
                  <a:srgbClr val="7F7F7F"/>
                </a:solidFill>
              </a:rPr>
              <a:t>More at </a:t>
            </a:r>
            <a:r>
              <a:rPr lang="en-US" u="sng">
                <a:solidFill>
                  <a:srgbClr val="1155CC"/>
                </a:solidFill>
                <a:hlinkClick r:id="rId3">
                  <a:extLst>
                    <a:ext uri="{A12FA001-AC4F-418D-AE19-62706E023703}">
                      <ahyp:hlinkClr xmlns:ahyp="http://schemas.microsoft.com/office/drawing/2018/hyperlinkcolor" val="tx"/>
                    </a:ext>
                  </a:extLst>
                </a:hlinkClick>
              </a:rPr>
              <a:t>https://github.com/AguaClara/</a:t>
            </a:r>
            <a:r>
              <a:rPr lang="en-US" u="sng">
                <a:solidFill>
                  <a:srgbClr val="1155CC"/>
                </a:solidFill>
              </a:rPr>
              <a:t>Dissolved-Organic-Matter</a:t>
            </a:r>
            <a:endParaRPr>
              <a:solidFill>
                <a:srgbClr val="7F7F7F"/>
              </a:solidFill>
            </a:endParaRPr>
          </a:p>
          <a:p>
            <a:pPr marL="0" lvl="0" indent="0" algn="ctr" rtl="0">
              <a:spcBef>
                <a:spcPts val="0"/>
              </a:spcBef>
              <a:spcAft>
                <a:spcPts val="0"/>
              </a:spcAft>
              <a:buClr>
                <a:schemeClr val="dk1"/>
              </a:buClr>
              <a:buFont typeface="Arial"/>
              <a:buNone/>
            </a:pPr>
            <a:endParaRPr>
              <a:solidFill>
                <a:srgbClr val="7F7F7F"/>
              </a:solidFill>
            </a:endParaRPr>
          </a:p>
          <a:p>
            <a:pPr marL="0" lvl="0" indent="0" algn="ctr" rtl="0">
              <a:spcBef>
                <a:spcPts val="0"/>
              </a:spcBef>
              <a:spcAft>
                <a:spcPts val="0"/>
              </a:spcAft>
              <a:buClr>
                <a:schemeClr val="dk1"/>
              </a:buClr>
              <a:buFont typeface="Arial"/>
              <a:buNone/>
            </a:pPr>
            <a:endParaRPr>
              <a:solidFill>
                <a:srgbClr val="7F7F7F"/>
              </a:solidFill>
              <a:highlight>
                <a:srgbClr val="FFFF00"/>
              </a:highlight>
            </a:endParaRPr>
          </a:p>
          <a:p>
            <a:pPr marL="0" lvl="0" indent="0" algn="ctr" rtl="0">
              <a:spcBef>
                <a:spcPts val="0"/>
              </a:spcBef>
              <a:spcAft>
                <a:spcPts val="0"/>
              </a:spcAft>
              <a:buClr>
                <a:schemeClr val="dk1"/>
              </a:buClr>
              <a:buFont typeface="Arial"/>
              <a:buNone/>
            </a:pPr>
            <a:endParaRPr>
              <a:solidFill>
                <a:srgbClr val="7F7F7F"/>
              </a:solidFill>
            </a:endParaRPr>
          </a:p>
        </p:txBody>
      </p:sp>
      <p:pic>
        <p:nvPicPr>
          <p:cNvPr id="85" name="Google Shape;85;p13"/>
          <p:cNvPicPr preferRelativeResize="0"/>
          <p:nvPr/>
        </p:nvPicPr>
        <p:blipFill rotWithShape="1">
          <a:blip r:embed="rId4">
            <a:alphaModFix/>
          </a:blip>
          <a:srcRect/>
          <a:stretch/>
        </p:blipFill>
        <p:spPr>
          <a:xfrm>
            <a:off x="0" y="1073638"/>
            <a:ext cx="2934525" cy="2775524"/>
          </a:xfrm>
          <a:prstGeom prst="rect">
            <a:avLst/>
          </a:prstGeom>
          <a:noFill/>
          <a:ln>
            <a:noFill/>
          </a:ln>
        </p:spPr>
      </p:pic>
      <p:sp>
        <p:nvSpPr>
          <p:cNvPr id="86" name="Google Shape;86;p13"/>
          <p:cNvSpPr txBox="1"/>
          <p:nvPr/>
        </p:nvSpPr>
        <p:spPr>
          <a:xfrm>
            <a:off x="308700" y="3804950"/>
            <a:ext cx="80853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Rachel Lai | </a:t>
            </a:r>
            <a:r>
              <a:rPr lang="en-US" sz="1300" dirty="0">
                <a:solidFill>
                  <a:srgbClr val="333333"/>
                </a:solidFill>
                <a:uFill>
                  <a:noFill/>
                </a:uFill>
                <a:hlinkClick r:id="rId5">
                  <a:extLst>
                    <a:ext uri="{A12FA001-AC4F-418D-AE19-62706E023703}">
                      <ahyp:hlinkClr xmlns:ahyp="http://schemas.microsoft.com/office/drawing/2018/hyperlinkcolor" val="tx"/>
                    </a:ext>
                  </a:extLst>
                </a:hlinkClick>
              </a:rPr>
              <a:t>rml267@cornell.edu</a:t>
            </a:r>
            <a:r>
              <a:rPr lang="en-US" sz="1300" dirty="0">
                <a:solidFill>
                  <a:srgbClr val="333333"/>
                </a:solidFill>
              </a:rPr>
              <a:t>  		</a:t>
            </a:r>
            <a:r>
              <a:rPr lang="en-US" sz="1300" dirty="0" err="1">
                <a:solidFill>
                  <a:srgbClr val="333333"/>
                </a:solidFill>
              </a:rPr>
              <a:t>Nhi</a:t>
            </a:r>
            <a:r>
              <a:rPr lang="en-US" sz="1300" dirty="0">
                <a:solidFill>
                  <a:srgbClr val="333333"/>
                </a:solidFill>
              </a:rPr>
              <a:t> Nguyen | </a:t>
            </a:r>
            <a:r>
              <a:rPr lang="en-US" sz="1300" dirty="0">
                <a:solidFill>
                  <a:srgbClr val="333333"/>
                </a:solidFill>
                <a:uFill>
                  <a:noFill/>
                </a:uFill>
                <a:hlinkClick r:id="rId6">
                  <a:extLst>
                    <a:ext uri="{A12FA001-AC4F-418D-AE19-62706E023703}">
                      <ahyp:hlinkClr xmlns:ahyp="http://schemas.microsoft.com/office/drawing/2018/hyperlinkcolor" val="tx"/>
                    </a:ext>
                  </a:extLst>
                </a:hlinkClick>
              </a:rPr>
              <a:t>npn25@cornell.edu</a:t>
            </a:r>
            <a:endParaRPr sz="1300" dirty="0">
              <a:solidFill>
                <a:srgbClr val="333333"/>
              </a:solidFill>
            </a:endParaRPr>
          </a:p>
        </p:txBody>
      </p:sp>
      <p:sp>
        <p:nvSpPr>
          <p:cNvPr id="87" name="Google Shape;87;p13"/>
          <p:cNvSpPr txBox="1"/>
          <p:nvPr/>
        </p:nvSpPr>
        <p:spPr>
          <a:xfrm>
            <a:off x="3854875" y="4763425"/>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sp>
        <p:nvSpPr>
          <p:cNvPr id="88" name="Google Shape;88;p13"/>
          <p:cNvSpPr txBox="1"/>
          <p:nvPr/>
        </p:nvSpPr>
        <p:spPr>
          <a:xfrm>
            <a:off x="3117400" y="1026000"/>
            <a:ext cx="5028600" cy="1229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7200">
                <a:solidFill>
                  <a:srgbClr val="595959"/>
                </a:solidFill>
              </a:rPr>
              <a:t>DOM</a:t>
            </a:r>
            <a:endParaRPr sz="7200">
              <a:solidFill>
                <a:srgbClr val="595959"/>
              </a:solidFill>
            </a:endParaRPr>
          </a:p>
        </p:txBody>
      </p:sp>
      <p:sp>
        <p:nvSpPr>
          <p:cNvPr id="89" name="Google Shape;89;p13"/>
          <p:cNvSpPr txBox="1"/>
          <p:nvPr/>
        </p:nvSpPr>
        <p:spPr>
          <a:xfrm>
            <a:off x="2371438" y="2088650"/>
            <a:ext cx="6520500" cy="5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Font typeface="Arial"/>
              <a:buNone/>
            </a:pPr>
            <a:r>
              <a:rPr lang="en-US" sz="3000">
                <a:solidFill>
                  <a:srgbClr val="595959"/>
                </a:solidFill>
              </a:rPr>
              <a:t>Dissolved Organic Matter (2022FA)</a:t>
            </a:r>
            <a:endParaRPr sz="3000"/>
          </a:p>
        </p:txBody>
      </p:sp>
      <p:sp>
        <p:nvSpPr>
          <p:cNvPr id="90" name="Google Shape;90;p13"/>
          <p:cNvSpPr txBox="1"/>
          <p:nvPr/>
        </p:nvSpPr>
        <p:spPr>
          <a:xfrm>
            <a:off x="308700" y="4217750"/>
            <a:ext cx="79233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Zachary Kwon | </a:t>
            </a:r>
            <a:r>
              <a:rPr lang="en-US" sz="1300" dirty="0">
                <a:solidFill>
                  <a:srgbClr val="333333"/>
                </a:solidFill>
                <a:uFill>
                  <a:noFill/>
                </a:uFill>
                <a:hlinkClick r:id="rId7">
                  <a:extLst>
                    <a:ext uri="{A12FA001-AC4F-418D-AE19-62706E023703}">
                      <ahyp:hlinkClr xmlns:ahyp="http://schemas.microsoft.com/office/drawing/2018/hyperlinkcolor" val="tx"/>
                    </a:ext>
                  </a:extLst>
                </a:hlinkClick>
              </a:rPr>
              <a:t>zk49@cornell.edu</a:t>
            </a:r>
            <a:r>
              <a:rPr lang="en-US" sz="1300" dirty="0">
                <a:solidFill>
                  <a:srgbClr val="333333"/>
                </a:solidFill>
              </a:rPr>
              <a:t> 		Brooke </a:t>
            </a:r>
            <a:r>
              <a:rPr lang="en-US" sz="1300" dirty="0" err="1">
                <a:solidFill>
                  <a:srgbClr val="333333"/>
                </a:solidFill>
              </a:rPr>
              <a:t>Paykin</a:t>
            </a:r>
            <a:r>
              <a:rPr lang="en-US" sz="1300" dirty="0">
                <a:solidFill>
                  <a:srgbClr val="333333"/>
                </a:solidFill>
              </a:rPr>
              <a:t> | </a:t>
            </a:r>
            <a:r>
              <a:rPr lang="en-US" sz="1300" dirty="0">
                <a:solidFill>
                  <a:srgbClr val="333333"/>
                </a:solidFill>
                <a:uFill>
                  <a:noFill/>
                </a:uFill>
                <a:hlinkClick r:id="rId8">
                  <a:extLst>
                    <a:ext uri="{A12FA001-AC4F-418D-AE19-62706E023703}">
                      <ahyp:hlinkClr xmlns:ahyp="http://schemas.microsoft.com/office/drawing/2018/hyperlinkcolor" val="tx"/>
                    </a:ext>
                  </a:extLst>
                </a:hlinkClick>
              </a:rPr>
              <a:t>bsp67@cornell.edu</a:t>
            </a:r>
            <a:r>
              <a:rPr lang="en-US" sz="1300" dirty="0">
                <a:solidFill>
                  <a:srgbClr val="333333"/>
                </a:solidFill>
              </a:rPr>
              <a:t> </a:t>
            </a:r>
            <a:endParaRPr sz="1300" dirty="0">
              <a:solidFill>
                <a:srgbClr val="333333"/>
              </a:solidFill>
            </a:endParaRPr>
          </a:p>
        </p:txBody>
      </p:sp>
      <p:pic>
        <p:nvPicPr>
          <p:cNvPr id="91" name="Google Shape;91;p13"/>
          <p:cNvPicPr preferRelativeResize="0"/>
          <p:nvPr/>
        </p:nvPicPr>
        <p:blipFill rotWithShape="1">
          <a:blip r:embed="rId9">
            <a:alphaModFix/>
          </a:blip>
          <a:srcRect/>
          <a:stretch/>
        </p:blipFill>
        <p:spPr>
          <a:xfrm>
            <a:off x="7196613" y="76300"/>
            <a:ext cx="1869625" cy="593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2"/>
          <p:cNvSpPr txBox="1"/>
          <p:nvPr/>
        </p:nvSpPr>
        <p:spPr>
          <a:xfrm>
            <a:off x="261124" y="338025"/>
            <a:ext cx="63051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Current Work </a:t>
            </a:r>
            <a:endParaRPr sz="4000" b="0" i="0" u="none" strike="noStrike" cap="none">
              <a:solidFill>
                <a:srgbClr val="0B68FF"/>
              </a:solidFill>
              <a:latin typeface="Arial"/>
              <a:ea typeface="Arial"/>
              <a:cs typeface="Arial"/>
              <a:sym typeface="Arial"/>
            </a:endParaRPr>
          </a:p>
        </p:txBody>
      </p:sp>
      <p:sp>
        <p:nvSpPr>
          <p:cNvPr id="192" name="Google Shape;192;p22"/>
          <p:cNvSpPr txBox="1"/>
          <p:nvPr/>
        </p:nvSpPr>
        <p:spPr>
          <a:xfrm>
            <a:off x="624600" y="1086775"/>
            <a:ext cx="7894800" cy="3879000"/>
          </a:xfrm>
          <a:prstGeom prst="rect">
            <a:avLst/>
          </a:prstGeom>
          <a:noFill/>
          <a:ln>
            <a:noFill/>
          </a:ln>
        </p:spPr>
        <p:txBody>
          <a:bodyPr spcFirstLastPara="1" wrap="square" lIns="91425" tIns="91425" rIns="91425" bIns="91425" anchor="t" anchorCtr="0">
            <a:spAutoFit/>
          </a:bodyPr>
          <a:lstStyle/>
          <a:p>
            <a:pPr marL="457200" lvl="0" indent="-381000" algn="l" rtl="0">
              <a:lnSpc>
                <a:spcPct val="150000"/>
              </a:lnSpc>
              <a:spcBef>
                <a:spcPts val="0"/>
              </a:spcBef>
              <a:spcAft>
                <a:spcPts val="0"/>
              </a:spcAft>
              <a:buClr>
                <a:schemeClr val="dk1"/>
              </a:buClr>
              <a:buSzPts val="2400"/>
              <a:buAutoNum type="arabicParenR"/>
            </a:pPr>
            <a:r>
              <a:rPr lang="en-US" sz="2400">
                <a:solidFill>
                  <a:schemeClr val="dk1"/>
                </a:solidFill>
              </a:rPr>
              <a:t>Calibrate turbidimeters</a:t>
            </a:r>
            <a:endParaRPr sz="2400">
              <a:solidFill>
                <a:schemeClr val="dk1"/>
              </a:solidFill>
            </a:endParaRPr>
          </a:p>
          <a:p>
            <a:pPr marL="457200" lvl="0" indent="-381000" algn="l" rtl="0">
              <a:lnSpc>
                <a:spcPct val="150000"/>
              </a:lnSpc>
              <a:spcBef>
                <a:spcPts val="0"/>
              </a:spcBef>
              <a:spcAft>
                <a:spcPts val="0"/>
              </a:spcAft>
              <a:buClr>
                <a:schemeClr val="dk1"/>
              </a:buClr>
              <a:buSzPts val="2400"/>
              <a:buAutoNum type="arabicParenR"/>
            </a:pPr>
            <a:r>
              <a:rPr lang="en-US" sz="2400">
                <a:solidFill>
                  <a:schemeClr val="dk1"/>
                </a:solidFill>
              </a:rPr>
              <a:t>Re-downloaded ProCoDA</a:t>
            </a:r>
            <a:endParaRPr sz="2400">
              <a:solidFill>
                <a:schemeClr val="dk1"/>
              </a:solidFill>
            </a:endParaRPr>
          </a:p>
          <a:p>
            <a:pPr marL="914400" lvl="1" indent="-381000" algn="l" rtl="0">
              <a:lnSpc>
                <a:spcPct val="150000"/>
              </a:lnSpc>
              <a:spcBef>
                <a:spcPts val="0"/>
              </a:spcBef>
              <a:spcAft>
                <a:spcPts val="0"/>
              </a:spcAft>
              <a:buClr>
                <a:schemeClr val="dk1"/>
              </a:buClr>
              <a:buSzPts val="2400"/>
              <a:buAutoNum type="alphaLcParenR"/>
            </a:pPr>
            <a:r>
              <a:rPr lang="en-US" sz="2400">
                <a:solidFill>
                  <a:schemeClr val="dk1"/>
                </a:solidFill>
              </a:rPr>
              <a:t>Reset Modbus IDs of the pumps and turbidimeters</a:t>
            </a:r>
            <a:endParaRPr sz="2400">
              <a:solidFill>
                <a:schemeClr val="dk1"/>
              </a:solidFill>
            </a:endParaRPr>
          </a:p>
          <a:p>
            <a:pPr marL="1371600" lvl="2" indent="-381000" algn="l" rtl="0">
              <a:lnSpc>
                <a:spcPct val="150000"/>
              </a:lnSpc>
              <a:spcBef>
                <a:spcPts val="0"/>
              </a:spcBef>
              <a:spcAft>
                <a:spcPts val="0"/>
              </a:spcAft>
              <a:buClr>
                <a:schemeClr val="dk1"/>
              </a:buClr>
              <a:buSzPts val="2400"/>
              <a:buAutoNum type="romanLcParenR"/>
            </a:pPr>
            <a:r>
              <a:rPr lang="en-US" sz="2400">
                <a:solidFill>
                  <a:schemeClr val="dk1"/>
                </a:solidFill>
              </a:rPr>
              <a:t>Update the correct settings for the turbidimeters</a:t>
            </a:r>
            <a:endParaRPr sz="2400">
              <a:solidFill>
                <a:schemeClr val="dk1"/>
              </a:solidFill>
            </a:endParaRPr>
          </a:p>
          <a:p>
            <a:pPr marL="914400" lvl="1" indent="-381000" algn="l" rtl="0">
              <a:lnSpc>
                <a:spcPct val="150000"/>
              </a:lnSpc>
              <a:spcBef>
                <a:spcPts val="0"/>
              </a:spcBef>
              <a:spcAft>
                <a:spcPts val="0"/>
              </a:spcAft>
              <a:buClr>
                <a:schemeClr val="dk1"/>
              </a:buClr>
              <a:buSzPts val="2400"/>
              <a:buAutoNum type="alphaLcParenR"/>
            </a:pPr>
            <a:r>
              <a:rPr lang="en-US" sz="2400">
                <a:solidFill>
                  <a:schemeClr val="dk1"/>
                </a:solidFill>
              </a:rPr>
              <a:t>Download the correct driver for our Modbus port</a:t>
            </a:r>
            <a:endParaRPr sz="2400">
              <a:solidFill>
                <a:schemeClr val="dk1"/>
              </a:solidFill>
            </a:endParaRPr>
          </a:p>
          <a:p>
            <a:pPr marL="0" lvl="0" indent="0" algn="l" rtl="0">
              <a:lnSpc>
                <a:spcPct val="115000"/>
              </a:lnSpc>
              <a:spcBef>
                <a:spcPts val="0"/>
              </a:spcBef>
              <a:spcAft>
                <a:spcPts val="0"/>
              </a:spcAft>
              <a:buNone/>
            </a:pPr>
            <a:endParaRPr sz="2400">
              <a:solidFill>
                <a:schemeClr val="dk1"/>
              </a:solidFill>
            </a:endParaRPr>
          </a:p>
        </p:txBody>
      </p:sp>
      <p:sp>
        <p:nvSpPr>
          <p:cNvPr id="193" name="Google Shape;193;p22"/>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10</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94" name="Google Shape;194;p22"/>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p:nvPr/>
        </p:nvSpPr>
        <p:spPr>
          <a:xfrm>
            <a:off x="261124" y="338025"/>
            <a:ext cx="63051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Methods</a:t>
            </a:r>
            <a:endParaRPr sz="4000" b="0" i="0" u="none" strike="noStrike" cap="none">
              <a:solidFill>
                <a:srgbClr val="0B68FF"/>
              </a:solidFill>
              <a:latin typeface="Arial"/>
              <a:ea typeface="Arial"/>
              <a:cs typeface="Arial"/>
              <a:sym typeface="Arial"/>
            </a:endParaRPr>
          </a:p>
        </p:txBody>
      </p:sp>
      <p:sp>
        <p:nvSpPr>
          <p:cNvPr id="200" name="Google Shape;200;p23"/>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11</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sp>
        <p:nvSpPr>
          <p:cNvPr id="201" name="Google Shape;201;p23"/>
          <p:cNvSpPr txBox="1"/>
          <p:nvPr/>
        </p:nvSpPr>
        <p:spPr>
          <a:xfrm>
            <a:off x="421025" y="1114450"/>
            <a:ext cx="7840500" cy="3193800"/>
          </a:xfrm>
          <a:prstGeom prst="rect">
            <a:avLst/>
          </a:prstGeom>
          <a:noFill/>
          <a:ln>
            <a:noFill/>
          </a:ln>
        </p:spPr>
        <p:txBody>
          <a:bodyPr spcFirstLastPara="1" wrap="square" lIns="91425" tIns="91425" rIns="91425" bIns="91425" anchor="t" anchorCtr="0">
            <a:spAutoFit/>
          </a:bodyPr>
          <a:lstStyle/>
          <a:p>
            <a:pPr marL="457200" lvl="0" indent="-374650" algn="l" rtl="0">
              <a:lnSpc>
                <a:spcPct val="150000"/>
              </a:lnSpc>
              <a:spcBef>
                <a:spcPts val="0"/>
              </a:spcBef>
              <a:spcAft>
                <a:spcPts val="0"/>
              </a:spcAft>
              <a:buClr>
                <a:schemeClr val="dk1"/>
              </a:buClr>
              <a:buSzPts val="2300"/>
              <a:buAutoNum type="arabicParenR"/>
            </a:pPr>
            <a:r>
              <a:rPr lang="en-US" sz="2300">
                <a:solidFill>
                  <a:schemeClr val="dk1"/>
                </a:solidFill>
              </a:rPr>
              <a:t>Find optimal coagulant dosage by</a:t>
            </a:r>
            <a:endParaRPr sz="2300">
              <a:solidFill>
                <a:schemeClr val="dk1"/>
              </a:solidFill>
            </a:endParaRPr>
          </a:p>
          <a:p>
            <a:pPr marL="914400" lvl="1" indent="-374650" algn="l" rtl="0">
              <a:lnSpc>
                <a:spcPct val="150000"/>
              </a:lnSpc>
              <a:spcBef>
                <a:spcPts val="0"/>
              </a:spcBef>
              <a:spcAft>
                <a:spcPts val="0"/>
              </a:spcAft>
              <a:buClr>
                <a:schemeClr val="dk1"/>
              </a:buClr>
              <a:buSzPts val="2300"/>
              <a:buAutoNum type="alphaLcParenR"/>
            </a:pPr>
            <a:r>
              <a:rPr lang="en-US" sz="2300">
                <a:solidFill>
                  <a:schemeClr val="dk1"/>
                </a:solidFill>
              </a:rPr>
              <a:t>Varying coagulant dosage for 5 mg/L of humic acid concentration with</a:t>
            </a:r>
            <a:endParaRPr sz="2300">
              <a:solidFill>
                <a:schemeClr val="dk1"/>
              </a:solidFill>
            </a:endParaRPr>
          </a:p>
          <a:p>
            <a:pPr marL="1371600" lvl="2" indent="-374650" algn="l" rtl="0">
              <a:lnSpc>
                <a:spcPct val="150000"/>
              </a:lnSpc>
              <a:spcBef>
                <a:spcPts val="0"/>
              </a:spcBef>
              <a:spcAft>
                <a:spcPts val="0"/>
              </a:spcAft>
              <a:buClr>
                <a:schemeClr val="dk1"/>
              </a:buClr>
              <a:buSzPts val="2300"/>
              <a:buAutoNum type="romanLcParenR"/>
            </a:pPr>
            <a:r>
              <a:rPr lang="en-US" sz="2300">
                <a:solidFill>
                  <a:schemeClr val="dk1"/>
                </a:solidFill>
              </a:rPr>
              <a:t>clay </a:t>
            </a:r>
            <a:endParaRPr sz="2300">
              <a:solidFill>
                <a:schemeClr val="dk1"/>
              </a:solidFill>
            </a:endParaRPr>
          </a:p>
          <a:p>
            <a:pPr marL="1371600" lvl="2" indent="-374650" algn="l" rtl="0">
              <a:lnSpc>
                <a:spcPct val="150000"/>
              </a:lnSpc>
              <a:spcBef>
                <a:spcPts val="0"/>
              </a:spcBef>
              <a:spcAft>
                <a:spcPts val="0"/>
              </a:spcAft>
              <a:buClr>
                <a:schemeClr val="dk1"/>
              </a:buClr>
              <a:buSzPts val="2300"/>
              <a:buAutoNum type="romanLcParenR"/>
            </a:pPr>
            <a:r>
              <a:rPr lang="en-US" sz="2300">
                <a:solidFill>
                  <a:schemeClr val="dk1"/>
                </a:solidFill>
              </a:rPr>
              <a:t>activated carbon</a:t>
            </a:r>
            <a:endParaRPr sz="2300">
              <a:solidFill>
                <a:schemeClr val="dk1"/>
              </a:solidFill>
            </a:endParaRPr>
          </a:p>
          <a:p>
            <a:pPr marL="914400" lvl="1" indent="-374650" algn="l" rtl="0">
              <a:lnSpc>
                <a:spcPct val="150000"/>
              </a:lnSpc>
              <a:spcBef>
                <a:spcPts val="0"/>
              </a:spcBef>
              <a:spcAft>
                <a:spcPts val="0"/>
              </a:spcAft>
              <a:buClr>
                <a:schemeClr val="dk1"/>
              </a:buClr>
              <a:buSzPts val="2300"/>
              <a:buAutoNum type="alphaLcParenR"/>
            </a:pPr>
            <a:r>
              <a:rPr lang="en-US" sz="2300">
                <a:solidFill>
                  <a:schemeClr val="dk1"/>
                </a:solidFill>
              </a:rPr>
              <a:t>Increase concentration of humic acid and repeat</a:t>
            </a:r>
            <a:endParaRPr/>
          </a:p>
        </p:txBody>
      </p:sp>
      <p:pic>
        <p:nvPicPr>
          <p:cNvPr id="202" name="Google Shape;202;p23"/>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4"/>
          <p:cNvSpPr txBox="1"/>
          <p:nvPr/>
        </p:nvSpPr>
        <p:spPr>
          <a:xfrm>
            <a:off x="108724" y="261825"/>
            <a:ext cx="6305100" cy="622500"/>
          </a:xfrm>
          <a:prstGeom prst="rect">
            <a:avLst/>
          </a:prstGeom>
          <a:noFill/>
          <a:ln>
            <a:noFill/>
          </a:ln>
        </p:spPr>
        <p:txBody>
          <a:bodyPr spcFirstLastPara="1" wrap="square" lIns="121875" tIns="121875" rIns="121875" bIns="121875" anchor="b" anchorCtr="0">
            <a:noAutofit/>
          </a:bodyPr>
          <a:lstStyle/>
          <a:p>
            <a:pPr marL="0" lvl="0" indent="0" algn="l" rtl="0">
              <a:spcBef>
                <a:spcPts val="0"/>
              </a:spcBef>
              <a:spcAft>
                <a:spcPts val="0"/>
              </a:spcAft>
              <a:buClr>
                <a:schemeClr val="dk1"/>
              </a:buClr>
              <a:buSzPts val="1100"/>
              <a:buFont typeface="Arial"/>
              <a:buNone/>
            </a:pPr>
            <a:r>
              <a:rPr lang="en-US" sz="4000">
                <a:solidFill>
                  <a:srgbClr val="0B68FF"/>
                </a:solidFill>
              </a:rPr>
              <a:t>Coagulant Concentrations</a:t>
            </a:r>
            <a:endParaRPr sz="4000" b="0" i="0" u="none" strike="noStrike" cap="none">
              <a:solidFill>
                <a:srgbClr val="0B68FF"/>
              </a:solidFill>
              <a:latin typeface="Arial"/>
              <a:ea typeface="Arial"/>
              <a:cs typeface="Arial"/>
              <a:sym typeface="Arial"/>
            </a:endParaRPr>
          </a:p>
        </p:txBody>
      </p:sp>
      <p:sp>
        <p:nvSpPr>
          <p:cNvPr id="208" name="Google Shape;208;p24"/>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a:t>
            </a:r>
            <a:endParaRPr/>
          </a:p>
        </p:txBody>
      </p:sp>
      <p:sp>
        <p:nvSpPr>
          <p:cNvPr id="209" name="Google Shape;209;p24"/>
          <p:cNvSpPr txBox="1"/>
          <p:nvPr/>
        </p:nvSpPr>
        <p:spPr>
          <a:xfrm>
            <a:off x="3580263" y="4105188"/>
            <a:ext cx="5487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8: Table of coagulant concentrations to use for different concentrations of humic acid.</a:t>
            </a:r>
            <a:endParaRPr sz="1000"/>
          </a:p>
        </p:txBody>
      </p:sp>
      <p:sp>
        <p:nvSpPr>
          <p:cNvPr id="210" name="Google Shape;210;p24"/>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12</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graphicFrame>
        <p:nvGraphicFramePr>
          <p:cNvPr id="211" name="Google Shape;211;p24"/>
          <p:cNvGraphicFramePr/>
          <p:nvPr/>
        </p:nvGraphicFramePr>
        <p:xfrm>
          <a:off x="3657488" y="1141400"/>
          <a:ext cx="3000000" cy="3000000"/>
        </p:xfrm>
        <a:graphic>
          <a:graphicData uri="http://schemas.openxmlformats.org/drawingml/2006/table">
            <a:tbl>
              <a:tblPr>
                <a:noFill/>
                <a:tableStyleId>{9B7A4806-7BC8-4833-BD28-DDC4F8C6BB7D}</a:tableStyleId>
              </a:tblPr>
              <a:tblGrid>
                <a:gridCol w="1031475">
                  <a:extLst>
                    <a:ext uri="{9D8B030D-6E8A-4147-A177-3AD203B41FA5}">
                      <a16:colId xmlns:a16="http://schemas.microsoft.com/office/drawing/2014/main" val="20000"/>
                    </a:ext>
                  </a:extLst>
                </a:gridCol>
                <a:gridCol w="1077450">
                  <a:extLst>
                    <a:ext uri="{9D8B030D-6E8A-4147-A177-3AD203B41FA5}">
                      <a16:colId xmlns:a16="http://schemas.microsoft.com/office/drawing/2014/main" val="20001"/>
                    </a:ext>
                  </a:extLst>
                </a:gridCol>
                <a:gridCol w="1088975">
                  <a:extLst>
                    <a:ext uri="{9D8B030D-6E8A-4147-A177-3AD203B41FA5}">
                      <a16:colId xmlns:a16="http://schemas.microsoft.com/office/drawing/2014/main" val="20002"/>
                    </a:ext>
                  </a:extLst>
                </a:gridCol>
                <a:gridCol w="1100525">
                  <a:extLst>
                    <a:ext uri="{9D8B030D-6E8A-4147-A177-3AD203B41FA5}">
                      <a16:colId xmlns:a16="http://schemas.microsoft.com/office/drawing/2014/main" val="20003"/>
                    </a:ext>
                  </a:extLst>
                </a:gridCol>
                <a:gridCol w="1077425">
                  <a:extLst>
                    <a:ext uri="{9D8B030D-6E8A-4147-A177-3AD203B41FA5}">
                      <a16:colId xmlns:a16="http://schemas.microsoft.com/office/drawing/2014/main" val="20004"/>
                    </a:ext>
                  </a:extLst>
                </a:gridCol>
              </a:tblGrid>
              <a:tr h="509475">
                <a:tc>
                  <a:txBody>
                    <a:bodyPr/>
                    <a:lstStyle/>
                    <a:p>
                      <a:pPr marL="0" lvl="0" indent="0" algn="ctr" rtl="0">
                        <a:lnSpc>
                          <a:spcPct val="115000"/>
                        </a:lnSpc>
                        <a:spcBef>
                          <a:spcPts val="0"/>
                        </a:spcBef>
                        <a:spcAft>
                          <a:spcPts val="0"/>
                        </a:spcAft>
                        <a:buNone/>
                      </a:pPr>
                      <a:r>
                        <a:rPr lang="en-US" sz="1300"/>
                        <a:t>5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10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15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20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25 mg/L Humic Acid</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908850">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0.8 mg/L</a:t>
                      </a:r>
                      <a:endParaRPr sz="1300"/>
                    </a:p>
                    <a:p>
                      <a:pPr marL="0" lvl="0" indent="0" algn="ctr" rtl="0">
                        <a:lnSpc>
                          <a:spcPct val="115000"/>
                        </a:lnSpc>
                        <a:spcBef>
                          <a:spcPts val="0"/>
                        </a:spcBef>
                        <a:spcAft>
                          <a:spcPts val="0"/>
                        </a:spcAft>
                        <a:buNone/>
                      </a:pPr>
                      <a:r>
                        <a:rPr lang="en-US" sz="1300"/>
                        <a:t>1.0 mg/L</a:t>
                      </a:r>
                      <a:endParaRPr sz="1300"/>
                    </a:p>
                    <a:p>
                      <a:pPr marL="0" lvl="0" indent="0" algn="ctr" rtl="0">
                        <a:lnSpc>
                          <a:spcPct val="115000"/>
                        </a:lnSpc>
                        <a:spcBef>
                          <a:spcPts val="0"/>
                        </a:spcBef>
                        <a:spcAft>
                          <a:spcPts val="0"/>
                        </a:spcAft>
                        <a:buNone/>
                      </a:pPr>
                      <a:r>
                        <a:rPr lang="en-US" sz="1300"/>
                        <a:t>1.2 mg/L</a:t>
                      </a:r>
                      <a:endParaRPr sz="1300"/>
                    </a:p>
                    <a:p>
                      <a:pPr marL="0" lvl="0" indent="0" algn="ctr" rtl="0">
                        <a:lnSpc>
                          <a:spcPct val="115000"/>
                        </a:lnSpc>
                        <a:spcBef>
                          <a:spcPts val="0"/>
                        </a:spcBef>
                        <a:spcAft>
                          <a:spcPts val="0"/>
                        </a:spcAft>
                        <a:buNone/>
                      </a:pPr>
                      <a:r>
                        <a:rPr lang="en-US" sz="1300"/>
                        <a:t>1.4 mg/L</a:t>
                      </a:r>
                      <a:endParaRPr sz="1300"/>
                    </a:p>
                    <a:p>
                      <a:pPr marL="0" lvl="0" indent="0" algn="ctr" rtl="0">
                        <a:lnSpc>
                          <a:spcPct val="115000"/>
                        </a:lnSpc>
                        <a:spcBef>
                          <a:spcPts val="0"/>
                        </a:spcBef>
                        <a:spcAft>
                          <a:spcPts val="0"/>
                        </a:spcAft>
                        <a:buNone/>
                      </a:pPr>
                      <a:r>
                        <a:rPr lang="en-US" sz="1300"/>
                        <a:t>1.6 mg/L</a:t>
                      </a:r>
                      <a:endParaRPr sz="1300"/>
                    </a:p>
                    <a:p>
                      <a:pPr marL="0" lvl="0" indent="0" algn="ctr" rtl="0">
                        <a:lnSpc>
                          <a:spcPct val="115000"/>
                        </a:lnSpc>
                        <a:spcBef>
                          <a:spcPts val="0"/>
                        </a:spcBef>
                        <a:spcAft>
                          <a:spcPts val="0"/>
                        </a:spcAft>
                        <a:buNone/>
                      </a:pPr>
                      <a:r>
                        <a:rPr lang="en-US" sz="1300"/>
                        <a:t>1.8 mg/L</a:t>
                      </a:r>
                      <a:endParaRPr sz="1300"/>
                    </a:p>
                    <a:p>
                      <a:pPr marL="0" lvl="0" indent="0" algn="ctr" rtl="0">
                        <a:lnSpc>
                          <a:spcPct val="115000"/>
                        </a:lnSpc>
                        <a:spcBef>
                          <a:spcPts val="0"/>
                        </a:spcBef>
                        <a:spcAft>
                          <a:spcPts val="0"/>
                        </a:spcAft>
                        <a:buNone/>
                      </a:pPr>
                      <a:r>
                        <a:rPr lang="en-US" sz="1300"/>
                        <a:t>2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0.8 mg/L</a:t>
                      </a:r>
                      <a:endParaRPr sz="1300"/>
                    </a:p>
                    <a:p>
                      <a:pPr marL="0" lvl="0" indent="0" algn="ctr" rtl="0">
                        <a:lnSpc>
                          <a:spcPct val="115000"/>
                        </a:lnSpc>
                        <a:spcBef>
                          <a:spcPts val="0"/>
                        </a:spcBef>
                        <a:spcAft>
                          <a:spcPts val="0"/>
                        </a:spcAft>
                        <a:buNone/>
                      </a:pPr>
                      <a:r>
                        <a:rPr lang="en-US" sz="1300"/>
                        <a:t>1.0 mg/L</a:t>
                      </a:r>
                      <a:endParaRPr sz="1300"/>
                    </a:p>
                    <a:p>
                      <a:pPr marL="0" lvl="0" indent="0" algn="ctr" rtl="0">
                        <a:lnSpc>
                          <a:spcPct val="115000"/>
                        </a:lnSpc>
                        <a:spcBef>
                          <a:spcPts val="0"/>
                        </a:spcBef>
                        <a:spcAft>
                          <a:spcPts val="0"/>
                        </a:spcAft>
                        <a:buNone/>
                      </a:pPr>
                      <a:r>
                        <a:rPr lang="en-US" sz="1300"/>
                        <a:t>1.2 mg/L</a:t>
                      </a:r>
                      <a:endParaRPr sz="1300"/>
                    </a:p>
                    <a:p>
                      <a:pPr marL="0" lvl="0" indent="0" algn="ctr" rtl="0">
                        <a:lnSpc>
                          <a:spcPct val="115000"/>
                        </a:lnSpc>
                        <a:spcBef>
                          <a:spcPts val="0"/>
                        </a:spcBef>
                        <a:spcAft>
                          <a:spcPts val="0"/>
                        </a:spcAft>
                        <a:buNone/>
                      </a:pPr>
                      <a:r>
                        <a:rPr lang="en-US" sz="1300"/>
                        <a:t>1.4 mg/L</a:t>
                      </a:r>
                      <a:endParaRPr sz="1300"/>
                    </a:p>
                    <a:p>
                      <a:pPr marL="0" lvl="0" indent="0" algn="ctr" rtl="0">
                        <a:lnSpc>
                          <a:spcPct val="115000"/>
                        </a:lnSpc>
                        <a:spcBef>
                          <a:spcPts val="0"/>
                        </a:spcBef>
                        <a:spcAft>
                          <a:spcPts val="0"/>
                        </a:spcAft>
                        <a:buNone/>
                      </a:pPr>
                      <a:r>
                        <a:rPr lang="en-US" sz="1300"/>
                        <a:t>1.6 mg/L</a:t>
                      </a:r>
                      <a:endParaRPr sz="1300"/>
                    </a:p>
                    <a:p>
                      <a:pPr marL="0" lvl="0" indent="0" algn="ctr" rtl="0">
                        <a:lnSpc>
                          <a:spcPct val="115000"/>
                        </a:lnSpc>
                        <a:spcBef>
                          <a:spcPts val="0"/>
                        </a:spcBef>
                        <a:spcAft>
                          <a:spcPts val="0"/>
                        </a:spcAft>
                        <a:buNone/>
                      </a:pPr>
                      <a:r>
                        <a:rPr lang="en-US" sz="1300"/>
                        <a:t>1.8 mg/L</a:t>
                      </a:r>
                      <a:endParaRPr sz="1300"/>
                    </a:p>
                    <a:p>
                      <a:pPr marL="0" lvl="0" indent="0" algn="ctr" rtl="0">
                        <a:lnSpc>
                          <a:spcPct val="115000"/>
                        </a:lnSpc>
                        <a:spcBef>
                          <a:spcPts val="0"/>
                        </a:spcBef>
                        <a:spcAft>
                          <a:spcPts val="0"/>
                        </a:spcAft>
                        <a:buNone/>
                      </a:pPr>
                      <a:r>
                        <a:rPr lang="en-US" sz="1300"/>
                        <a:t>2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1.6 mg/L</a:t>
                      </a:r>
                      <a:endParaRPr sz="1300"/>
                    </a:p>
                    <a:p>
                      <a:pPr marL="0" lvl="0" indent="0" algn="ctr" rtl="0">
                        <a:lnSpc>
                          <a:spcPct val="115000"/>
                        </a:lnSpc>
                        <a:spcBef>
                          <a:spcPts val="0"/>
                        </a:spcBef>
                        <a:spcAft>
                          <a:spcPts val="0"/>
                        </a:spcAft>
                        <a:buNone/>
                      </a:pPr>
                      <a:r>
                        <a:rPr lang="en-US" sz="1300"/>
                        <a:t>1.8 mg/L</a:t>
                      </a:r>
                      <a:endParaRPr sz="1300"/>
                    </a:p>
                    <a:p>
                      <a:pPr marL="0" lvl="0" indent="0" algn="ctr" rtl="0">
                        <a:lnSpc>
                          <a:spcPct val="115000"/>
                        </a:lnSpc>
                        <a:spcBef>
                          <a:spcPts val="0"/>
                        </a:spcBef>
                        <a:spcAft>
                          <a:spcPts val="0"/>
                        </a:spcAft>
                        <a:buNone/>
                      </a:pPr>
                      <a:r>
                        <a:rPr lang="en-US" sz="1300"/>
                        <a:t>2 mg/L</a:t>
                      </a:r>
                      <a:endParaRPr sz="1300"/>
                    </a:p>
                    <a:p>
                      <a:pPr marL="0" lvl="0" indent="0" algn="ctr" rtl="0">
                        <a:lnSpc>
                          <a:spcPct val="115000"/>
                        </a:lnSpc>
                        <a:spcBef>
                          <a:spcPts val="0"/>
                        </a:spcBef>
                        <a:spcAft>
                          <a:spcPts val="0"/>
                        </a:spcAft>
                        <a:buNone/>
                      </a:pPr>
                      <a:r>
                        <a:rPr lang="en-US" sz="1300"/>
                        <a:t>2.2 mg/L</a:t>
                      </a:r>
                      <a:endParaRPr sz="1300"/>
                    </a:p>
                    <a:p>
                      <a:pPr marL="0" lvl="0" indent="0" algn="ctr" rtl="0">
                        <a:lnSpc>
                          <a:spcPct val="115000"/>
                        </a:lnSpc>
                        <a:spcBef>
                          <a:spcPts val="0"/>
                        </a:spcBef>
                        <a:spcAft>
                          <a:spcPts val="0"/>
                        </a:spcAft>
                        <a:buNone/>
                      </a:pPr>
                      <a:r>
                        <a:rPr lang="en-US" sz="1300"/>
                        <a:t>2.4 mg/L</a:t>
                      </a:r>
                      <a:endParaRPr sz="1300"/>
                    </a:p>
                    <a:p>
                      <a:pPr marL="0" lvl="0" indent="0" algn="ctr" rtl="0">
                        <a:lnSpc>
                          <a:spcPct val="115000"/>
                        </a:lnSpc>
                        <a:spcBef>
                          <a:spcPts val="0"/>
                        </a:spcBef>
                        <a:spcAft>
                          <a:spcPts val="0"/>
                        </a:spcAft>
                        <a:buNone/>
                      </a:pPr>
                      <a:r>
                        <a:rPr lang="en-US" sz="1300"/>
                        <a:t>2.6 mg/L</a:t>
                      </a:r>
                      <a:endParaRPr sz="1300"/>
                    </a:p>
                    <a:p>
                      <a:pPr marL="0" lvl="0" indent="0" algn="ctr" rtl="0">
                        <a:lnSpc>
                          <a:spcPct val="115000"/>
                        </a:lnSpc>
                        <a:spcBef>
                          <a:spcPts val="0"/>
                        </a:spcBef>
                        <a:spcAft>
                          <a:spcPts val="0"/>
                        </a:spcAft>
                        <a:buNone/>
                      </a:pPr>
                      <a:r>
                        <a:rPr lang="en-US" sz="1300"/>
                        <a:t>2.8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2 mg/L</a:t>
                      </a:r>
                      <a:endParaRPr sz="1300"/>
                    </a:p>
                    <a:p>
                      <a:pPr marL="0" lvl="0" indent="0" algn="ctr" rtl="0">
                        <a:lnSpc>
                          <a:spcPct val="115000"/>
                        </a:lnSpc>
                        <a:spcBef>
                          <a:spcPts val="0"/>
                        </a:spcBef>
                        <a:spcAft>
                          <a:spcPts val="0"/>
                        </a:spcAft>
                        <a:buNone/>
                      </a:pPr>
                      <a:r>
                        <a:rPr lang="en-US" sz="1300"/>
                        <a:t>2.2 mg/L</a:t>
                      </a:r>
                      <a:endParaRPr sz="1300"/>
                    </a:p>
                    <a:p>
                      <a:pPr marL="0" lvl="0" indent="0" algn="ctr" rtl="0">
                        <a:lnSpc>
                          <a:spcPct val="115000"/>
                        </a:lnSpc>
                        <a:spcBef>
                          <a:spcPts val="0"/>
                        </a:spcBef>
                        <a:spcAft>
                          <a:spcPts val="0"/>
                        </a:spcAft>
                        <a:buNone/>
                      </a:pPr>
                      <a:r>
                        <a:rPr lang="en-US" sz="1300"/>
                        <a:t>2.4 mg/L</a:t>
                      </a:r>
                      <a:endParaRPr sz="1300"/>
                    </a:p>
                    <a:p>
                      <a:pPr marL="0" lvl="0" indent="0" algn="ctr" rtl="0">
                        <a:lnSpc>
                          <a:spcPct val="115000"/>
                        </a:lnSpc>
                        <a:spcBef>
                          <a:spcPts val="0"/>
                        </a:spcBef>
                        <a:spcAft>
                          <a:spcPts val="0"/>
                        </a:spcAft>
                        <a:buNone/>
                      </a:pPr>
                      <a:r>
                        <a:rPr lang="en-US" sz="1300"/>
                        <a:t>2.6 mg/L</a:t>
                      </a:r>
                      <a:endParaRPr sz="1300"/>
                    </a:p>
                    <a:p>
                      <a:pPr marL="0" lvl="0" indent="0" algn="ctr" rtl="0">
                        <a:lnSpc>
                          <a:spcPct val="115000"/>
                        </a:lnSpc>
                        <a:spcBef>
                          <a:spcPts val="0"/>
                        </a:spcBef>
                        <a:spcAft>
                          <a:spcPts val="0"/>
                        </a:spcAft>
                        <a:buNone/>
                      </a:pPr>
                      <a:r>
                        <a:rPr lang="en-US" sz="1300"/>
                        <a:t>2.8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300"/>
                        <a:t>Coagulant dosages:</a:t>
                      </a:r>
                      <a:endParaRPr sz="13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US" sz="1300"/>
                        <a:t>2.4 mg/L</a:t>
                      </a:r>
                      <a:endParaRPr sz="1300"/>
                    </a:p>
                    <a:p>
                      <a:pPr marL="0" lvl="0" indent="0" algn="ctr" rtl="0">
                        <a:lnSpc>
                          <a:spcPct val="115000"/>
                        </a:lnSpc>
                        <a:spcBef>
                          <a:spcPts val="0"/>
                        </a:spcBef>
                        <a:spcAft>
                          <a:spcPts val="0"/>
                        </a:spcAft>
                        <a:buNone/>
                      </a:pPr>
                      <a:r>
                        <a:rPr lang="en-US" sz="1300"/>
                        <a:t>2.6 mg/L</a:t>
                      </a:r>
                      <a:endParaRPr sz="1300"/>
                    </a:p>
                    <a:p>
                      <a:pPr marL="0" lvl="0" indent="0" algn="ctr" rtl="0">
                        <a:lnSpc>
                          <a:spcPct val="115000"/>
                        </a:lnSpc>
                        <a:spcBef>
                          <a:spcPts val="0"/>
                        </a:spcBef>
                        <a:spcAft>
                          <a:spcPts val="0"/>
                        </a:spcAft>
                        <a:buNone/>
                      </a:pPr>
                      <a:r>
                        <a:rPr lang="en-US" sz="1300"/>
                        <a:t>2.8 mg/L</a:t>
                      </a:r>
                      <a:endParaRPr sz="1300"/>
                    </a:p>
                    <a:p>
                      <a:pPr marL="0" lvl="0" indent="0" algn="ctr" rtl="0">
                        <a:lnSpc>
                          <a:spcPct val="115000"/>
                        </a:lnSpc>
                        <a:spcBef>
                          <a:spcPts val="0"/>
                        </a:spcBef>
                        <a:spcAft>
                          <a:spcPts val="0"/>
                        </a:spcAft>
                        <a:buNone/>
                      </a:pPr>
                      <a:r>
                        <a:rPr lang="en-US" sz="1300"/>
                        <a:t>3.0mg/L</a:t>
                      </a:r>
                      <a:endParaRPr sz="1300"/>
                    </a:p>
                    <a:p>
                      <a:pPr marL="0" lvl="0" indent="0" algn="ctr" rtl="0">
                        <a:lnSpc>
                          <a:spcPct val="115000"/>
                        </a:lnSpc>
                        <a:spcBef>
                          <a:spcPts val="0"/>
                        </a:spcBef>
                        <a:spcAft>
                          <a:spcPts val="0"/>
                        </a:spcAft>
                        <a:buNone/>
                      </a:pPr>
                      <a:r>
                        <a:rPr lang="en-US" sz="1300"/>
                        <a:t>3.4 mg/L</a:t>
                      </a:r>
                      <a:endParaRPr sz="1300"/>
                    </a:p>
                    <a:p>
                      <a:pPr marL="0" lvl="0" indent="0" algn="ctr" rtl="0">
                        <a:lnSpc>
                          <a:spcPct val="115000"/>
                        </a:lnSpc>
                        <a:spcBef>
                          <a:spcPts val="0"/>
                        </a:spcBef>
                        <a:spcAft>
                          <a:spcPts val="0"/>
                        </a:spcAft>
                        <a:buNone/>
                      </a:pPr>
                      <a:r>
                        <a:rPr lang="en-US" sz="1300"/>
                        <a:t>3.8 mg/L</a:t>
                      </a:r>
                      <a:endParaRPr sz="1300"/>
                    </a:p>
                    <a:p>
                      <a:pPr marL="0" lvl="0" indent="0" algn="ctr" rtl="0">
                        <a:lnSpc>
                          <a:spcPct val="115000"/>
                        </a:lnSpc>
                        <a:spcBef>
                          <a:spcPts val="0"/>
                        </a:spcBef>
                        <a:spcAft>
                          <a:spcPts val="0"/>
                        </a:spcAft>
                        <a:buNone/>
                      </a:pPr>
                      <a:r>
                        <a:rPr lang="en-US" sz="1300"/>
                        <a:t>4.0 mg/L</a:t>
                      </a:r>
                      <a:endParaRPr sz="1300"/>
                    </a:p>
                  </a:txBody>
                  <a:tcPr marL="63500" marR="63500" marT="63500" marB="635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212" name="Google Shape;212;p24"/>
          <p:cNvPicPr preferRelativeResize="0"/>
          <p:nvPr/>
        </p:nvPicPr>
        <p:blipFill rotWithShape="1">
          <a:blip r:embed="rId3">
            <a:alphaModFix/>
          </a:blip>
          <a:srcRect/>
          <a:stretch/>
        </p:blipFill>
        <p:spPr>
          <a:xfrm>
            <a:off x="7196613" y="76300"/>
            <a:ext cx="1869625" cy="593200"/>
          </a:xfrm>
          <a:prstGeom prst="rect">
            <a:avLst/>
          </a:prstGeom>
          <a:noFill/>
          <a:ln>
            <a:noFill/>
          </a:ln>
        </p:spPr>
      </p:pic>
      <p:graphicFrame>
        <p:nvGraphicFramePr>
          <p:cNvPr id="213" name="Google Shape;213;p24"/>
          <p:cNvGraphicFramePr/>
          <p:nvPr/>
        </p:nvGraphicFramePr>
        <p:xfrm>
          <a:off x="157913" y="1181288"/>
          <a:ext cx="3000000" cy="3000000"/>
        </p:xfrm>
        <a:graphic>
          <a:graphicData uri="http://schemas.openxmlformats.org/drawingml/2006/table">
            <a:tbl>
              <a:tblPr>
                <a:noFill/>
                <a:tableStyleId>{C62A1AF9-E239-4EB5-B1DE-6DAB2BF85EAD}</a:tableStyleId>
              </a:tblPr>
              <a:tblGrid>
                <a:gridCol w="1645275">
                  <a:extLst>
                    <a:ext uri="{9D8B030D-6E8A-4147-A177-3AD203B41FA5}">
                      <a16:colId xmlns:a16="http://schemas.microsoft.com/office/drawing/2014/main" val="20000"/>
                    </a:ext>
                  </a:extLst>
                </a:gridCol>
                <a:gridCol w="1700875">
                  <a:extLst>
                    <a:ext uri="{9D8B030D-6E8A-4147-A177-3AD203B41FA5}">
                      <a16:colId xmlns:a16="http://schemas.microsoft.com/office/drawing/2014/main" val="20001"/>
                    </a:ext>
                  </a:extLst>
                </a:gridCol>
              </a:tblGrid>
              <a:tr h="521875">
                <a:tc>
                  <a:txBody>
                    <a:bodyPr/>
                    <a:lstStyle/>
                    <a:p>
                      <a:pPr marL="0" lvl="0" indent="0" algn="ctr" rtl="0">
                        <a:spcBef>
                          <a:spcPts val="0"/>
                        </a:spcBef>
                        <a:spcAft>
                          <a:spcPts val="0"/>
                        </a:spcAft>
                        <a:buNone/>
                      </a:pPr>
                      <a:r>
                        <a:rPr lang="en-US" sz="1300">
                          <a:solidFill>
                            <a:schemeClr val="dk1"/>
                          </a:solidFill>
                        </a:rPr>
                        <a:t>Concentration of Humic Acid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Optimal Coagulant Dosage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40200">
                <a:tc>
                  <a:txBody>
                    <a:bodyPr/>
                    <a:lstStyle/>
                    <a:p>
                      <a:pPr marL="0" lvl="0" indent="0" algn="ctr" rtl="0">
                        <a:spcBef>
                          <a:spcPts val="0"/>
                        </a:spcBef>
                        <a:spcAft>
                          <a:spcPts val="0"/>
                        </a:spcAft>
                        <a:buNone/>
                      </a:pPr>
                      <a:r>
                        <a:rPr lang="en-US" sz="1300">
                          <a:solidFill>
                            <a:schemeClr val="dk1"/>
                          </a:solidFill>
                        </a:rPr>
                        <a:t>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1.6 - 1.8</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40200">
                <a:tc>
                  <a:txBody>
                    <a:bodyPr/>
                    <a:lstStyle/>
                    <a:p>
                      <a:pPr marL="0" lvl="0" indent="0" algn="ctr" rtl="0">
                        <a:spcBef>
                          <a:spcPts val="0"/>
                        </a:spcBef>
                        <a:spcAft>
                          <a:spcPts val="0"/>
                        </a:spcAft>
                        <a:buNone/>
                      </a:pPr>
                      <a:r>
                        <a:rPr lang="en-US" sz="1300">
                          <a:solidFill>
                            <a:schemeClr val="dk1"/>
                          </a:solidFill>
                        </a:rPr>
                        <a:t>10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1.3</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40200">
                <a:tc>
                  <a:txBody>
                    <a:bodyPr/>
                    <a:lstStyle/>
                    <a:p>
                      <a:pPr marL="0" lvl="0" indent="0" algn="ctr" rtl="0">
                        <a:spcBef>
                          <a:spcPts val="0"/>
                        </a:spcBef>
                        <a:spcAft>
                          <a:spcPts val="0"/>
                        </a:spcAft>
                        <a:buNone/>
                      </a:pPr>
                      <a:r>
                        <a:rPr lang="en-US" sz="1300">
                          <a:solidFill>
                            <a:schemeClr val="dk1"/>
                          </a:solidFill>
                        </a:rPr>
                        <a:t>20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2.4</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40200">
                <a:tc>
                  <a:txBody>
                    <a:bodyPr/>
                    <a:lstStyle/>
                    <a:p>
                      <a:pPr marL="0" lvl="0" indent="0" algn="ctr" rtl="0">
                        <a:spcBef>
                          <a:spcPts val="0"/>
                        </a:spcBef>
                        <a:spcAft>
                          <a:spcPts val="0"/>
                        </a:spcAft>
                        <a:buNone/>
                      </a:pPr>
                      <a:r>
                        <a:rPr lang="en-US" sz="1300">
                          <a:solidFill>
                            <a:schemeClr val="dk1"/>
                          </a:solidFill>
                        </a:rPr>
                        <a:t>25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3.0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14" name="Google Shape;214;p24"/>
          <p:cNvSpPr txBox="1"/>
          <p:nvPr/>
        </p:nvSpPr>
        <p:spPr>
          <a:xfrm>
            <a:off x="75838" y="3310513"/>
            <a:ext cx="3510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3: Table of optimal coagulant dosages corresponding to specific concentrations of humic acid</a:t>
            </a:r>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5"/>
          <p:cNvSpPr txBox="1"/>
          <p:nvPr/>
        </p:nvSpPr>
        <p:spPr>
          <a:xfrm>
            <a:off x="108724" y="261825"/>
            <a:ext cx="63051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Results and Analysis</a:t>
            </a:r>
            <a:endParaRPr sz="4000" b="0" i="0" u="none" strike="noStrike" cap="none">
              <a:solidFill>
                <a:srgbClr val="0B68FF"/>
              </a:solidFill>
              <a:latin typeface="Arial"/>
              <a:ea typeface="Arial"/>
              <a:cs typeface="Arial"/>
              <a:sym typeface="Arial"/>
            </a:endParaRPr>
          </a:p>
        </p:txBody>
      </p:sp>
      <p:sp>
        <p:nvSpPr>
          <p:cNvPr id="220" name="Google Shape;220;p25"/>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13</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21" name="Google Shape;221;p25"/>
          <p:cNvPicPr preferRelativeResize="0"/>
          <p:nvPr/>
        </p:nvPicPr>
        <p:blipFill>
          <a:blip r:embed="rId3">
            <a:alphaModFix/>
          </a:blip>
          <a:stretch>
            <a:fillRect/>
          </a:stretch>
        </p:blipFill>
        <p:spPr>
          <a:xfrm>
            <a:off x="2163524" y="836563"/>
            <a:ext cx="4250295" cy="3470377"/>
          </a:xfrm>
          <a:prstGeom prst="rect">
            <a:avLst/>
          </a:prstGeom>
          <a:noFill/>
          <a:ln>
            <a:noFill/>
          </a:ln>
        </p:spPr>
      </p:pic>
      <p:sp>
        <p:nvSpPr>
          <p:cNvPr id="222" name="Google Shape;222;p25"/>
          <p:cNvSpPr txBox="1"/>
          <p:nvPr/>
        </p:nvSpPr>
        <p:spPr>
          <a:xfrm>
            <a:off x="2163525" y="4306950"/>
            <a:ext cx="6821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9: Table of coagulant concentrations to use for different concentrations of humic acid</a:t>
            </a:r>
            <a:endParaRPr sz="1000"/>
          </a:p>
        </p:txBody>
      </p:sp>
      <p:pic>
        <p:nvPicPr>
          <p:cNvPr id="223" name="Google Shape;223;p25"/>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6"/>
          <p:cNvSpPr txBox="1"/>
          <p:nvPr/>
        </p:nvSpPr>
        <p:spPr>
          <a:xfrm>
            <a:off x="108725" y="261826"/>
            <a:ext cx="67359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Future Work</a:t>
            </a:r>
            <a:endParaRPr sz="4000" b="0" i="0" u="none" strike="noStrike" cap="none">
              <a:solidFill>
                <a:srgbClr val="0B68FF"/>
              </a:solidFill>
              <a:latin typeface="Arial"/>
              <a:ea typeface="Arial"/>
              <a:cs typeface="Arial"/>
              <a:sym typeface="Arial"/>
            </a:endParaRPr>
          </a:p>
        </p:txBody>
      </p:sp>
      <p:sp>
        <p:nvSpPr>
          <p:cNvPr id="229" name="Google Shape;229;p26"/>
          <p:cNvSpPr txBox="1"/>
          <p:nvPr/>
        </p:nvSpPr>
        <p:spPr>
          <a:xfrm>
            <a:off x="546975" y="1002850"/>
            <a:ext cx="7902900" cy="3417000"/>
          </a:xfrm>
          <a:prstGeom prst="rect">
            <a:avLst/>
          </a:prstGeom>
          <a:noFill/>
          <a:ln>
            <a:noFill/>
          </a:ln>
        </p:spPr>
        <p:txBody>
          <a:bodyPr spcFirstLastPara="1" wrap="square" lIns="91425" tIns="91425" rIns="91425" bIns="91425" anchor="t" anchorCtr="0">
            <a:spAutoFit/>
          </a:bodyPr>
          <a:lstStyle/>
          <a:p>
            <a:pPr marL="457200" lvl="0" indent="-361950" algn="l" rtl="0">
              <a:lnSpc>
                <a:spcPct val="150000"/>
              </a:lnSpc>
              <a:spcBef>
                <a:spcPts val="0"/>
              </a:spcBef>
              <a:spcAft>
                <a:spcPts val="0"/>
              </a:spcAft>
              <a:buSzPts val="2100"/>
              <a:buAutoNum type="arabicParenR"/>
            </a:pPr>
            <a:r>
              <a:rPr lang="en-US" sz="2100"/>
              <a:t>Finish calibrating our second turbidimeter</a:t>
            </a:r>
            <a:endParaRPr sz="2100"/>
          </a:p>
          <a:p>
            <a:pPr marL="457200" lvl="0" indent="-361950" algn="l" rtl="0">
              <a:lnSpc>
                <a:spcPct val="150000"/>
              </a:lnSpc>
              <a:spcBef>
                <a:spcPts val="0"/>
              </a:spcBef>
              <a:spcAft>
                <a:spcPts val="0"/>
              </a:spcAft>
              <a:buSzPts val="2100"/>
              <a:buAutoNum type="arabicParenR"/>
            </a:pPr>
            <a:r>
              <a:rPr lang="en-US" sz="2100"/>
              <a:t>Make different concentrations of coagulant solutions</a:t>
            </a:r>
            <a:endParaRPr sz="2100"/>
          </a:p>
          <a:p>
            <a:pPr marL="457200" lvl="0" indent="-361950" algn="l" rtl="0">
              <a:lnSpc>
                <a:spcPct val="150000"/>
              </a:lnSpc>
              <a:spcBef>
                <a:spcPts val="0"/>
              </a:spcBef>
              <a:spcAft>
                <a:spcPts val="0"/>
              </a:spcAft>
              <a:buSzPts val="2100"/>
              <a:buAutoNum type="arabicParenR"/>
            </a:pPr>
            <a:r>
              <a:rPr lang="en-US" sz="2100"/>
              <a:t>Vary concentrations of humic acid and concentrations of coagulant to prove a positive relationship among both solutions </a:t>
            </a:r>
            <a:endParaRPr sz="2100"/>
          </a:p>
          <a:p>
            <a:pPr marL="457200" lvl="0" indent="-361950" algn="l" rtl="0">
              <a:lnSpc>
                <a:spcPct val="150000"/>
              </a:lnSpc>
              <a:spcBef>
                <a:spcPts val="0"/>
              </a:spcBef>
              <a:spcAft>
                <a:spcPts val="0"/>
              </a:spcAft>
              <a:buSzPts val="2100"/>
              <a:buAutoNum type="arabicParenR"/>
            </a:pPr>
            <a:r>
              <a:rPr lang="en-US" sz="2100"/>
              <a:t>Run similar experiments but without clay in the humic acid solution and with activated carbon </a:t>
            </a:r>
            <a:endParaRPr sz="2100"/>
          </a:p>
        </p:txBody>
      </p:sp>
      <p:sp>
        <p:nvSpPr>
          <p:cNvPr id="230" name="Google Shape;230;p26"/>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14</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31" name="Google Shape;231;p26"/>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7"/>
          <p:cNvSpPr txBox="1"/>
          <p:nvPr/>
        </p:nvSpPr>
        <p:spPr>
          <a:xfrm>
            <a:off x="1759050" y="782925"/>
            <a:ext cx="5625900" cy="2125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800" b="0" i="0" u="none" strike="noStrike" cap="none">
                <a:solidFill>
                  <a:srgbClr val="0B68FF"/>
                </a:solidFill>
                <a:latin typeface="Arial"/>
                <a:ea typeface="Arial"/>
                <a:cs typeface="Arial"/>
                <a:sym typeface="Arial"/>
              </a:rPr>
              <a:t>Q</a:t>
            </a:r>
            <a:r>
              <a:rPr lang="en-US" sz="4800">
                <a:solidFill>
                  <a:srgbClr val="0B68FF"/>
                </a:solidFill>
              </a:rPr>
              <a:t>uestions</a:t>
            </a:r>
            <a:endParaRPr sz="4800">
              <a:solidFill>
                <a:srgbClr val="0B68FF"/>
              </a:solidFill>
            </a:endParaRPr>
          </a:p>
          <a:p>
            <a:pPr marL="0" marR="0" lvl="0" indent="0" algn="ctr" rtl="0">
              <a:spcBef>
                <a:spcPts val="0"/>
              </a:spcBef>
              <a:spcAft>
                <a:spcPts val="0"/>
              </a:spcAft>
              <a:buNone/>
            </a:pPr>
            <a:r>
              <a:rPr lang="en-US" sz="4800">
                <a:solidFill>
                  <a:srgbClr val="0B68FF"/>
                </a:solidFill>
              </a:rPr>
              <a:t>and/or</a:t>
            </a:r>
            <a:endParaRPr sz="4800">
              <a:solidFill>
                <a:srgbClr val="0B68FF"/>
              </a:solidFill>
            </a:endParaRPr>
          </a:p>
          <a:p>
            <a:pPr marL="0" marR="0" lvl="0" indent="0" algn="ctr" rtl="0">
              <a:spcBef>
                <a:spcPts val="0"/>
              </a:spcBef>
              <a:spcAft>
                <a:spcPts val="0"/>
              </a:spcAft>
              <a:buNone/>
            </a:pPr>
            <a:r>
              <a:rPr lang="en-US" sz="4800">
                <a:solidFill>
                  <a:srgbClr val="0B68FF"/>
                </a:solidFill>
              </a:rPr>
              <a:t>Recommendations?</a:t>
            </a:r>
            <a:endParaRPr sz="4800" b="0" i="0" u="none" strike="noStrike" cap="none">
              <a:solidFill>
                <a:srgbClr val="0B68FF"/>
              </a:solidFill>
              <a:latin typeface="Arial"/>
              <a:ea typeface="Arial"/>
              <a:cs typeface="Arial"/>
              <a:sym typeface="Arial"/>
            </a:endParaRPr>
          </a:p>
        </p:txBody>
      </p:sp>
      <p:sp>
        <p:nvSpPr>
          <p:cNvPr id="237" name="Google Shape;237;p27"/>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15</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sp>
        <p:nvSpPr>
          <p:cNvPr id="238" name="Google Shape;238;p27"/>
          <p:cNvSpPr txBox="1"/>
          <p:nvPr/>
        </p:nvSpPr>
        <p:spPr>
          <a:xfrm>
            <a:off x="308700" y="3451600"/>
            <a:ext cx="85266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Rachel Lai | </a:t>
            </a:r>
            <a:r>
              <a:rPr lang="en-US" sz="1300" dirty="0">
                <a:solidFill>
                  <a:srgbClr val="333333"/>
                </a:solidFill>
                <a:uFill>
                  <a:noFill/>
                </a:uFill>
                <a:hlinkClick r:id="rId3">
                  <a:extLst>
                    <a:ext uri="{A12FA001-AC4F-418D-AE19-62706E023703}">
                      <ahyp:hlinkClr xmlns:ahyp="http://schemas.microsoft.com/office/drawing/2018/hyperlinkcolor" val="tx"/>
                    </a:ext>
                  </a:extLst>
                </a:hlinkClick>
              </a:rPr>
              <a:t>rml267@cornell.edu</a:t>
            </a:r>
            <a:r>
              <a:rPr lang="en-US" sz="1300" dirty="0">
                <a:solidFill>
                  <a:srgbClr val="333333"/>
                </a:solidFill>
              </a:rPr>
              <a:t>  		</a:t>
            </a:r>
            <a:r>
              <a:rPr lang="en-US" sz="1300" dirty="0" err="1">
                <a:solidFill>
                  <a:srgbClr val="333333"/>
                </a:solidFill>
              </a:rPr>
              <a:t>Nhi</a:t>
            </a:r>
            <a:r>
              <a:rPr lang="en-US" sz="1300" dirty="0">
                <a:solidFill>
                  <a:srgbClr val="333333"/>
                </a:solidFill>
              </a:rPr>
              <a:t> Nguyen | </a:t>
            </a:r>
            <a:r>
              <a:rPr lang="en-US" sz="1300" dirty="0">
                <a:solidFill>
                  <a:srgbClr val="333333"/>
                </a:solidFill>
                <a:uFill>
                  <a:noFill/>
                </a:uFill>
                <a:hlinkClick r:id="rId4">
                  <a:extLst>
                    <a:ext uri="{A12FA001-AC4F-418D-AE19-62706E023703}">
                      <ahyp:hlinkClr xmlns:ahyp="http://schemas.microsoft.com/office/drawing/2018/hyperlinkcolor" val="tx"/>
                    </a:ext>
                  </a:extLst>
                </a:hlinkClick>
              </a:rPr>
              <a:t>npn25@cornell.edu</a:t>
            </a:r>
            <a:endParaRPr sz="1300" dirty="0">
              <a:solidFill>
                <a:srgbClr val="333333"/>
              </a:solidFill>
            </a:endParaRPr>
          </a:p>
        </p:txBody>
      </p:sp>
      <p:sp>
        <p:nvSpPr>
          <p:cNvPr id="239" name="Google Shape;239;p27"/>
          <p:cNvSpPr txBox="1"/>
          <p:nvPr/>
        </p:nvSpPr>
        <p:spPr>
          <a:xfrm>
            <a:off x="308700" y="3941500"/>
            <a:ext cx="8526600" cy="4128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Font typeface="Arial"/>
              <a:buNone/>
            </a:pPr>
            <a:r>
              <a:rPr lang="en-US" sz="1300" dirty="0">
                <a:solidFill>
                  <a:srgbClr val="333333"/>
                </a:solidFill>
              </a:rPr>
              <a:t>Zachary Kwon | </a:t>
            </a:r>
            <a:r>
              <a:rPr lang="en-US" sz="1300" dirty="0">
                <a:solidFill>
                  <a:srgbClr val="333333"/>
                </a:solidFill>
                <a:uFill>
                  <a:noFill/>
                </a:uFill>
                <a:hlinkClick r:id="rId5">
                  <a:extLst>
                    <a:ext uri="{A12FA001-AC4F-418D-AE19-62706E023703}">
                      <ahyp:hlinkClr xmlns:ahyp="http://schemas.microsoft.com/office/drawing/2018/hyperlinkcolor" val="tx"/>
                    </a:ext>
                  </a:extLst>
                </a:hlinkClick>
              </a:rPr>
              <a:t>zk49@cornell.edu</a:t>
            </a:r>
            <a:r>
              <a:rPr lang="en-US" sz="1300" dirty="0">
                <a:solidFill>
                  <a:srgbClr val="333333"/>
                </a:solidFill>
              </a:rPr>
              <a:t> 		Brooke </a:t>
            </a:r>
            <a:r>
              <a:rPr lang="en-US" sz="1300" dirty="0" err="1">
                <a:solidFill>
                  <a:srgbClr val="333333"/>
                </a:solidFill>
              </a:rPr>
              <a:t>Paykin</a:t>
            </a:r>
            <a:r>
              <a:rPr lang="en-US" sz="1300" dirty="0">
                <a:solidFill>
                  <a:srgbClr val="333333"/>
                </a:solidFill>
              </a:rPr>
              <a:t> | </a:t>
            </a:r>
            <a:r>
              <a:rPr lang="en-US" sz="1300" dirty="0">
                <a:solidFill>
                  <a:srgbClr val="333333"/>
                </a:solidFill>
                <a:uFill>
                  <a:noFill/>
                </a:uFill>
                <a:hlinkClick r:id="rId6">
                  <a:extLst>
                    <a:ext uri="{A12FA001-AC4F-418D-AE19-62706E023703}">
                      <ahyp:hlinkClr xmlns:ahyp="http://schemas.microsoft.com/office/drawing/2018/hyperlinkcolor" val="tx"/>
                    </a:ext>
                  </a:extLst>
                </a:hlinkClick>
              </a:rPr>
              <a:t>bsp67@cornell.edu</a:t>
            </a:r>
            <a:r>
              <a:rPr lang="en-US" sz="1300" dirty="0">
                <a:solidFill>
                  <a:srgbClr val="333333"/>
                </a:solidFill>
              </a:rPr>
              <a:t> </a:t>
            </a:r>
            <a:endParaRPr sz="1300" dirty="0">
              <a:solidFill>
                <a:srgbClr val="333333"/>
              </a:solidFill>
            </a:endParaRPr>
          </a:p>
        </p:txBody>
      </p:sp>
      <p:pic>
        <p:nvPicPr>
          <p:cNvPr id="240" name="Google Shape;240;p27"/>
          <p:cNvPicPr preferRelativeResize="0"/>
          <p:nvPr/>
        </p:nvPicPr>
        <p:blipFill rotWithShape="1">
          <a:blip r:embed="rId7">
            <a:alphaModFix/>
          </a:blip>
          <a:srcRect/>
          <a:stretch/>
        </p:blipFill>
        <p:spPr>
          <a:xfrm>
            <a:off x="7196613" y="76300"/>
            <a:ext cx="1869625" cy="593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8"/>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References</a:t>
            </a:r>
            <a:endParaRPr sz="4000" b="0" i="0" u="none" strike="noStrike" cap="none">
              <a:solidFill>
                <a:srgbClr val="0B68FF"/>
              </a:solidFill>
              <a:latin typeface="Arial"/>
              <a:ea typeface="Arial"/>
              <a:cs typeface="Arial"/>
              <a:sym typeface="Arial"/>
            </a:endParaRPr>
          </a:p>
        </p:txBody>
      </p:sp>
      <p:sp>
        <p:nvSpPr>
          <p:cNvPr id="246" name="Google Shape;246;p28"/>
          <p:cNvSpPr txBox="1"/>
          <p:nvPr/>
        </p:nvSpPr>
        <p:spPr>
          <a:xfrm>
            <a:off x="461800" y="993150"/>
            <a:ext cx="7770900" cy="3770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1100">
                <a:solidFill>
                  <a:srgbClr val="24292E"/>
                </a:solidFill>
              </a:rPr>
              <a:t>Logan, B. E., Hermanowicz, S. W., &amp; Parker, A. S. (1987). A Fundamental Model for Trickling Filter Process Design. Journal (Water Pollution Control Federation), 59(12), 1029–1042.</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Matilaninen, A, Vepsalainen, M &amp; Sillanpaa, M. (2010). Natural Organic Matter Removal by Coagulation during Drinking Water Treatment. Adv Colloid Interface Sci.</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Soh, YC, Roddick, F &amp; Van Leeuwen, J. (2008). The Impact of Alum Coagulation on the Character, Biodegradability and Disinfection By-product Formation Potential of Reservoir Natural Organic Matter (NOM) Fractions. Water Sci Technol. 58(6), 1173-9.</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Kopfler, F., H. Ringhand, W. Coleman, AND J. Meier. REACTIONS OF CHLORINE IN DRINKING WATER, WITH HUMIC ACIDS AND 'IN VIVO'. U.S. Environmental Protection Agency, Washington, D.C., EPA/600/D-84/196 (NTIS PB85160737).</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rgbClr val="24292E"/>
                </a:solidFill>
              </a:rPr>
              <a:t>Du, Y. (2017). Observations and a Geometric Explanation of the Effects of Humic Acid on Flocculation.</a:t>
            </a:r>
            <a:endParaRPr sz="1100">
              <a:solidFill>
                <a:srgbClr val="24292E"/>
              </a:solidFill>
            </a:endParaRPr>
          </a:p>
          <a:p>
            <a:pPr marL="0" lvl="0" indent="0" algn="l" rtl="0">
              <a:lnSpc>
                <a:spcPct val="100000"/>
              </a:lnSpc>
              <a:spcBef>
                <a:spcPts val="1200"/>
              </a:spcBef>
              <a:spcAft>
                <a:spcPts val="0"/>
              </a:spcAft>
              <a:buClr>
                <a:schemeClr val="dk1"/>
              </a:buClr>
              <a:buSzPts val="1100"/>
              <a:buFont typeface="Arial"/>
              <a:buNone/>
            </a:pPr>
            <a:r>
              <a:rPr lang="en-US" sz="1100">
                <a:solidFill>
                  <a:schemeClr val="dk1"/>
                </a:solidFill>
              </a:rPr>
              <a:t>Lin, V. S. (2015). Research highlights: Challenges in the characterization, storage, and isolation of natural organic matter. </a:t>
            </a:r>
            <a:r>
              <a:rPr lang="en-US" sz="1100" i="1">
                <a:solidFill>
                  <a:schemeClr val="dk1"/>
                </a:solidFill>
              </a:rPr>
              <a:t>Environmental Science: Processes &amp; Impacts</a:t>
            </a:r>
            <a:r>
              <a:rPr lang="en-US" sz="1100">
                <a:solidFill>
                  <a:schemeClr val="dk1"/>
                </a:solidFill>
              </a:rPr>
              <a:t>, </a:t>
            </a:r>
            <a:r>
              <a:rPr lang="en-US" sz="1100" i="1">
                <a:solidFill>
                  <a:schemeClr val="dk1"/>
                </a:solidFill>
              </a:rPr>
              <a:t>17</a:t>
            </a:r>
            <a:r>
              <a:rPr lang="en-US" sz="1100">
                <a:solidFill>
                  <a:schemeClr val="dk1"/>
                </a:solidFill>
              </a:rPr>
              <a:t>(12), 2002–2005. https://doi.org/10.1039/c5em90046h </a:t>
            </a:r>
            <a:endParaRPr sz="1100">
              <a:solidFill>
                <a:schemeClr val="dk1"/>
              </a:solidFill>
            </a:endParaRPr>
          </a:p>
          <a:p>
            <a:pPr marL="0" lvl="0" indent="0" algn="l" rtl="0">
              <a:lnSpc>
                <a:spcPct val="100000"/>
              </a:lnSpc>
              <a:spcBef>
                <a:spcPts val="1200"/>
              </a:spcBef>
              <a:spcAft>
                <a:spcPts val="0"/>
              </a:spcAft>
              <a:buClr>
                <a:schemeClr val="dk1"/>
              </a:buClr>
              <a:buSzPts val="1100"/>
              <a:buFont typeface="Arial"/>
              <a:buNone/>
            </a:pPr>
            <a:r>
              <a:rPr lang="en-US" sz="1100" i="1">
                <a:solidFill>
                  <a:schemeClr val="dk1"/>
                </a:solidFill>
              </a:rPr>
              <a:t>Powdered activated carbon</a:t>
            </a:r>
            <a:r>
              <a:rPr lang="en-US" sz="1100">
                <a:solidFill>
                  <a:schemeClr val="dk1"/>
                </a:solidFill>
              </a:rPr>
              <a:t>. Eleven Carbon ™. (2022, April 3). Retrieved October 17, 2022, from https://elevencarbon.com/powdered-activated-carbon/ </a:t>
            </a:r>
            <a:endParaRPr sz="1100">
              <a:solidFill>
                <a:schemeClr val="dk1"/>
              </a:solidFill>
            </a:endParaRPr>
          </a:p>
          <a:p>
            <a:pPr marL="0" lvl="0" indent="0" algn="l" rtl="0">
              <a:lnSpc>
                <a:spcPct val="100000"/>
              </a:lnSpc>
              <a:spcBef>
                <a:spcPts val="1200"/>
              </a:spcBef>
              <a:spcAft>
                <a:spcPts val="0"/>
              </a:spcAft>
              <a:buClr>
                <a:schemeClr val="dk1"/>
              </a:buClr>
              <a:buSzPts val="1100"/>
              <a:buFont typeface="Arial"/>
              <a:buNone/>
            </a:pPr>
            <a:endParaRPr sz="1100">
              <a:solidFill>
                <a:schemeClr val="dk1"/>
              </a:solidFill>
            </a:endParaRPr>
          </a:p>
          <a:p>
            <a:pPr marL="0" lvl="0" indent="0" algn="l" rtl="0">
              <a:lnSpc>
                <a:spcPct val="100000"/>
              </a:lnSpc>
              <a:spcBef>
                <a:spcPts val="1200"/>
              </a:spcBef>
              <a:spcAft>
                <a:spcPts val="0"/>
              </a:spcAft>
              <a:buNone/>
            </a:pPr>
            <a:endParaRPr sz="1100">
              <a:solidFill>
                <a:schemeClr val="dk1"/>
              </a:solidFill>
            </a:endParaRPr>
          </a:p>
        </p:txBody>
      </p:sp>
      <p:sp>
        <p:nvSpPr>
          <p:cNvPr id="247" name="Google Shape;247;p28"/>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16</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48" name="Google Shape;248;p28"/>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9"/>
          <p:cNvSpPr txBox="1"/>
          <p:nvPr/>
        </p:nvSpPr>
        <p:spPr>
          <a:xfrm>
            <a:off x="1293600" y="1667775"/>
            <a:ext cx="6556800" cy="1459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a:solidFill>
                  <a:srgbClr val="0B68FF"/>
                </a:solidFill>
              </a:rPr>
              <a:t>Appendix</a:t>
            </a:r>
            <a:endParaRPr sz="6000">
              <a:solidFill>
                <a:srgbClr val="0B68FF"/>
              </a:solidFill>
            </a:endParaRPr>
          </a:p>
          <a:p>
            <a:pPr marL="0" marR="0" lvl="0" indent="0" algn="ctr" rtl="0">
              <a:spcBef>
                <a:spcPts val="0"/>
              </a:spcBef>
              <a:spcAft>
                <a:spcPts val="0"/>
              </a:spcAft>
              <a:buNone/>
            </a:pPr>
            <a:r>
              <a:rPr lang="en-US" sz="6000">
                <a:solidFill>
                  <a:srgbClr val="0B68FF"/>
                </a:solidFill>
              </a:rPr>
              <a:t>Slides</a:t>
            </a:r>
            <a:endParaRPr sz="6000" b="0" i="0" u="none" strike="noStrike" cap="none">
              <a:solidFill>
                <a:srgbClr val="0B68FF"/>
              </a:solidFill>
              <a:latin typeface="Arial"/>
              <a:ea typeface="Arial"/>
              <a:cs typeface="Arial"/>
              <a:sym typeface="Arial"/>
            </a:endParaRPr>
          </a:p>
        </p:txBody>
      </p:sp>
      <p:sp>
        <p:nvSpPr>
          <p:cNvPr id="254" name="Google Shape;254;p29"/>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17</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55" name="Google Shape;255;p29"/>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0"/>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Schematic Drawings</a:t>
            </a:r>
            <a:endParaRPr sz="4000" b="0" i="0" u="none" strike="noStrike" cap="none">
              <a:solidFill>
                <a:srgbClr val="0B68FF"/>
              </a:solidFill>
              <a:latin typeface="Arial"/>
              <a:ea typeface="Arial"/>
              <a:cs typeface="Arial"/>
              <a:sym typeface="Arial"/>
            </a:endParaRPr>
          </a:p>
        </p:txBody>
      </p:sp>
      <p:sp>
        <p:nvSpPr>
          <p:cNvPr id="261" name="Google Shape;261;p30"/>
          <p:cNvSpPr txBox="1"/>
          <p:nvPr/>
        </p:nvSpPr>
        <p:spPr>
          <a:xfrm>
            <a:off x="301025" y="3759625"/>
            <a:ext cx="4160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5: Schematic drawing of the experimental set up for testing varying humic acid, coagulant, and clay concentrations</a:t>
            </a:r>
            <a:endParaRPr sz="1000"/>
          </a:p>
        </p:txBody>
      </p:sp>
      <p:pic>
        <p:nvPicPr>
          <p:cNvPr id="262" name="Google Shape;262;p30"/>
          <p:cNvPicPr preferRelativeResize="0"/>
          <p:nvPr/>
        </p:nvPicPr>
        <p:blipFill rotWithShape="1">
          <a:blip r:embed="rId3">
            <a:alphaModFix/>
          </a:blip>
          <a:srcRect t="-4833" b="27379"/>
          <a:stretch/>
        </p:blipFill>
        <p:spPr>
          <a:xfrm>
            <a:off x="148625" y="1189127"/>
            <a:ext cx="4206350" cy="2443525"/>
          </a:xfrm>
          <a:prstGeom prst="rect">
            <a:avLst/>
          </a:prstGeom>
          <a:noFill/>
          <a:ln>
            <a:noFill/>
          </a:ln>
        </p:spPr>
      </p:pic>
      <p:pic>
        <p:nvPicPr>
          <p:cNvPr id="263" name="Google Shape;263;p30"/>
          <p:cNvPicPr preferRelativeResize="0"/>
          <p:nvPr/>
        </p:nvPicPr>
        <p:blipFill rotWithShape="1">
          <a:blip r:embed="rId4">
            <a:alphaModFix/>
          </a:blip>
          <a:srcRect t="-9676" b="27392"/>
          <a:stretch/>
        </p:blipFill>
        <p:spPr>
          <a:xfrm>
            <a:off x="4659775" y="1036727"/>
            <a:ext cx="4206350" cy="2595926"/>
          </a:xfrm>
          <a:prstGeom prst="rect">
            <a:avLst/>
          </a:prstGeom>
          <a:noFill/>
          <a:ln>
            <a:noFill/>
          </a:ln>
        </p:spPr>
      </p:pic>
      <p:sp>
        <p:nvSpPr>
          <p:cNvPr id="264" name="Google Shape;264;p30"/>
          <p:cNvSpPr txBox="1"/>
          <p:nvPr/>
        </p:nvSpPr>
        <p:spPr>
          <a:xfrm>
            <a:off x="4461725" y="3759625"/>
            <a:ext cx="4160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6: Schematic drawing of the experimental set up for testing varying humic acid, coagulant, and PAC concentrations</a:t>
            </a:r>
            <a:endParaRPr sz="1000"/>
          </a:p>
        </p:txBody>
      </p:sp>
      <p:sp>
        <p:nvSpPr>
          <p:cNvPr id="265" name="Google Shape;265;p30"/>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18</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66" name="Google Shape;266;p30"/>
          <p:cNvPicPr preferRelativeResize="0"/>
          <p:nvPr/>
        </p:nvPicPr>
        <p:blipFill rotWithShape="1">
          <a:blip r:embed="rId5">
            <a:alphaModFix/>
          </a:blip>
          <a:srcRect/>
          <a:stretch/>
        </p:blipFill>
        <p:spPr>
          <a:xfrm>
            <a:off x="7196613" y="76300"/>
            <a:ext cx="1869625" cy="593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1"/>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Setpoints</a:t>
            </a:r>
            <a:endParaRPr sz="4000" b="0" i="0" u="none" strike="noStrike" cap="none">
              <a:solidFill>
                <a:srgbClr val="0B68FF"/>
              </a:solidFill>
              <a:latin typeface="Arial"/>
              <a:ea typeface="Arial"/>
              <a:cs typeface="Arial"/>
              <a:sym typeface="Arial"/>
            </a:endParaRPr>
          </a:p>
        </p:txBody>
      </p:sp>
      <p:sp>
        <p:nvSpPr>
          <p:cNvPr id="272" name="Google Shape;272;p31"/>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19</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273" name="Google Shape;273;p31"/>
          <p:cNvPicPr preferRelativeResize="0"/>
          <p:nvPr/>
        </p:nvPicPr>
        <p:blipFill rotWithShape="1">
          <a:blip r:embed="rId3">
            <a:alphaModFix/>
          </a:blip>
          <a:srcRect l="6402" t="9199" r="33653" b="23500"/>
          <a:stretch/>
        </p:blipFill>
        <p:spPr>
          <a:xfrm>
            <a:off x="1016126" y="884326"/>
            <a:ext cx="2490302" cy="3727302"/>
          </a:xfrm>
          <a:prstGeom prst="rect">
            <a:avLst/>
          </a:prstGeom>
          <a:noFill/>
          <a:ln>
            <a:noFill/>
          </a:ln>
        </p:spPr>
      </p:pic>
      <p:sp>
        <p:nvSpPr>
          <p:cNvPr id="274" name="Google Shape;274;p31"/>
          <p:cNvSpPr txBox="1"/>
          <p:nvPr/>
        </p:nvSpPr>
        <p:spPr>
          <a:xfrm>
            <a:off x="3782400" y="2654513"/>
            <a:ext cx="54342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10: Image of the setpoints of the ProCoDA method file</a:t>
            </a:r>
            <a:endParaRPr sz="1000"/>
          </a:p>
        </p:txBody>
      </p:sp>
      <p:pic>
        <p:nvPicPr>
          <p:cNvPr id="275" name="Google Shape;275;p31"/>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p:nvPr/>
        </p:nvSpPr>
        <p:spPr>
          <a:xfrm>
            <a:off x="151453" y="298903"/>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Table of Contents</a:t>
            </a:r>
            <a:endParaRPr sz="4000" b="0" i="0" u="none" strike="noStrike" cap="none">
              <a:solidFill>
                <a:srgbClr val="0B68FF"/>
              </a:solidFill>
              <a:latin typeface="Arial"/>
              <a:ea typeface="Arial"/>
              <a:cs typeface="Arial"/>
              <a:sym typeface="Arial"/>
            </a:endParaRPr>
          </a:p>
        </p:txBody>
      </p:sp>
      <p:sp>
        <p:nvSpPr>
          <p:cNvPr id="97" name="Google Shape;97;p14"/>
          <p:cNvSpPr txBox="1"/>
          <p:nvPr/>
        </p:nvSpPr>
        <p:spPr>
          <a:xfrm>
            <a:off x="491925" y="1049050"/>
            <a:ext cx="7540200" cy="3324600"/>
          </a:xfrm>
          <a:prstGeom prst="rect">
            <a:avLst/>
          </a:prstGeom>
          <a:noFill/>
          <a:ln>
            <a:noFill/>
          </a:ln>
        </p:spPr>
        <p:txBody>
          <a:bodyPr spcFirstLastPara="1" wrap="square" lIns="91425" tIns="91425" rIns="91425" bIns="91425" anchor="t" anchorCtr="0">
            <a:spAutoFit/>
          </a:bodyPr>
          <a:lstStyle/>
          <a:p>
            <a:pPr marL="457200" lvl="0" indent="-381000" algn="l" rtl="0">
              <a:lnSpc>
                <a:spcPct val="150000"/>
              </a:lnSpc>
              <a:spcBef>
                <a:spcPts val="0"/>
              </a:spcBef>
              <a:spcAft>
                <a:spcPts val="0"/>
              </a:spcAft>
              <a:buSzPts val="2400"/>
              <a:buAutoNum type="arabicParenR"/>
            </a:pPr>
            <a:r>
              <a:rPr lang="en-US" sz="2400"/>
              <a:t>Background/Introduction</a:t>
            </a:r>
            <a:endParaRPr sz="2400"/>
          </a:p>
          <a:p>
            <a:pPr marL="457200" lvl="0" indent="-381000" algn="l" rtl="0">
              <a:lnSpc>
                <a:spcPct val="150000"/>
              </a:lnSpc>
              <a:spcBef>
                <a:spcPts val="0"/>
              </a:spcBef>
              <a:spcAft>
                <a:spcPts val="0"/>
              </a:spcAft>
              <a:buSzPts val="2400"/>
              <a:buAutoNum type="arabicParenR"/>
            </a:pPr>
            <a:r>
              <a:rPr lang="en-US" sz="2400"/>
              <a:t>Schematic Drawing</a:t>
            </a:r>
            <a:endParaRPr sz="2400"/>
          </a:p>
          <a:p>
            <a:pPr marL="457200" lvl="0" indent="-381000" algn="l" rtl="0">
              <a:lnSpc>
                <a:spcPct val="150000"/>
              </a:lnSpc>
              <a:spcBef>
                <a:spcPts val="0"/>
              </a:spcBef>
              <a:spcAft>
                <a:spcPts val="0"/>
              </a:spcAft>
              <a:buSzPts val="2400"/>
              <a:buAutoNum type="arabicParenR"/>
            </a:pPr>
            <a:r>
              <a:rPr lang="en-US" sz="2400"/>
              <a:t>Experimental Setup</a:t>
            </a:r>
            <a:endParaRPr sz="2400"/>
          </a:p>
          <a:p>
            <a:pPr marL="457200" lvl="0" indent="-381000" algn="l" rtl="0">
              <a:lnSpc>
                <a:spcPct val="150000"/>
              </a:lnSpc>
              <a:spcBef>
                <a:spcPts val="0"/>
              </a:spcBef>
              <a:spcAft>
                <a:spcPts val="0"/>
              </a:spcAft>
              <a:buSzPts val="2400"/>
              <a:buAutoNum type="arabicParenR"/>
            </a:pPr>
            <a:r>
              <a:rPr lang="en-US" sz="2400"/>
              <a:t>Current Work</a:t>
            </a:r>
            <a:endParaRPr sz="2400"/>
          </a:p>
          <a:p>
            <a:pPr marL="457200" lvl="0" indent="-381000" algn="l" rtl="0">
              <a:lnSpc>
                <a:spcPct val="150000"/>
              </a:lnSpc>
              <a:spcBef>
                <a:spcPts val="0"/>
              </a:spcBef>
              <a:spcAft>
                <a:spcPts val="0"/>
              </a:spcAft>
              <a:buSzPts val="2400"/>
              <a:buAutoNum type="arabicParenR"/>
            </a:pPr>
            <a:r>
              <a:rPr lang="en-US" sz="2400"/>
              <a:t>Results and Analysis</a:t>
            </a:r>
            <a:endParaRPr sz="2400"/>
          </a:p>
          <a:p>
            <a:pPr marL="457200" lvl="0" indent="-381000" algn="l" rtl="0">
              <a:lnSpc>
                <a:spcPct val="150000"/>
              </a:lnSpc>
              <a:spcBef>
                <a:spcPts val="0"/>
              </a:spcBef>
              <a:spcAft>
                <a:spcPts val="0"/>
              </a:spcAft>
              <a:buSzPts val="2400"/>
              <a:buAutoNum type="arabicParenR"/>
            </a:pPr>
            <a:r>
              <a:rPr lang="en-US" sz="2400"/>
              <a:t>Conclusions and Future Directions</a:t>
            </a:r>
            <a:endParaRPr sz="2400"/>
          </a:p>
        </p:txBody>
      </p:sp>
      <p:sp>
        <p:nvSpPr>
          <p:cNvPr id="98" name="Google Shape;98;p14"/>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2</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99" name="Google Shape;99;p14"/>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5"/>
          <p:cNvSpPr txBox="1"/>
          <p:nvPr/>
        </p:nvSpPr>
        <p:spPr>
          <a:xfrm>
            <a:off x="151453" y="298903"/>
            <a:ext cx="4917300" cy="622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None/>
            </a:pPr>
            <a:r>
              <a:rPr lang="en-US" sz="4000">
                <a:solidFill>
                  <a:srgbClr val="0B68FF"/>
                </a:solidFill>
              </a:rPr>
              <a:t>Goal</a:t>
            </a:r>
            <a:endParaRPr sz="4000" b="0" i="0" u="none" strike="noStrike" cap="none">
              <a:solidFill>
                <a:srgbClr val="0B68FF"/>
              </a:solidFill>
              <a:latin typeface="Arial"/>
              <a:ea typeface="Arial"/>
              <a:cs typeface="Arial"/>
              <a:sym typeface="Arial"/>
            </a:endParaRPr>
          </a:p>
        </p:txBody>
      </p:sp>
      <p:sp>
        <p:nvSpPr>
          <p:cNvPr id="105" name="Google Shape;105;p15"/>
          <p:cNvSpPr txBox="1"/>
          <p:nvPr/>
        </p:nvSpPr>
        <p:spPr>
          <a:xfrm>
            <a:off x="745250" y="1377350"/>
            <a:ext cx="7540200" cy="25551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en-US" sz="2200"/>
              <a:t>To determine the effectiveness of implementing coagulant with powdered activated carbon and/or clay to remove humic acid from drinking water to improve the capability of AguaClara water treatment plants.</a:t>
            </a:r>
            <a:endParaRPr sz="2200"/>
          </a:p>
        </p:txBody>
      </p:sp>
      <p:sp>
        <p:nvSpPr>
          <p:cNvPr id="106" name="Google Shape;106;p15"/>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3</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07" name="Google Shape;107;p15"/>
          <p:cNvPicPr preferRelativeResize="0"/>
          <p:nvPr/>
        </p:nvPicPr>
        <p:blipFill rotWithShape="1">
          <a:blip r:embed="rId3">
            <a:alphaModFix/>
          </a:blip>
          <a:srcRect/>
          <a:stretch/>
        </p:blipFill>
        <p:spPr>
          <a:xfrm>
            <a:off x="7196613" y="76300"/>
            <a:ext cx="1869625" cy="59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6"/>
          <p:cNvSpPr txBox="1"/>
          <p:nvPr/>
        </p:nvSpPr>
        <p:spPr>
          <a:xfrm>
            <a:off x="108724" y="261825"/>
            <a:ext cx="66603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Background</a:t>
            </a:r>
            <a:endParaRPr sz="4000" b="0" i="0" u="none" strike="noStrike" cap="none">
              <a:solidFill>
                <a:srgbClr val="0B68FF"/>
              </a:solidFill>
              <a:latin typeface="Arial"/>
              <a:ea typeface="Arial"/>
              <a:cs typeface="Arial"/>
              <a:sym typeface="Arial"/>
            </a:endParaRPr>
          </a:p>
        </p:txBody>
      </p:sp>
      <p:sp>
        <p:nvSpPr>
          <p:cNvPr id="113" name="Google Shape;113;p16"/>
          <p:cNvSpPr txBox="1"/>
          <p:nvPr/>
        </p:nvSpPr>
        <p:spPr>
          <a:xfrm>
            <a:off x="262225" y="669500"/>
            <a:ext cx="5514300" cy="4056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800" b="1">
                <a:solidFill>
                  <a:schemeClr val="dk1"/>
                </a:solidFill>
              </a:rPr>
              <a:t>What is humic acid (HA)?</a:t>
            </a:r>
            <a:endParaRPr sz="1800" b="1">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highlight>
                  <a:srgbClr val="FFFFFF"/>
                </a:highlight>
              </a:rPr>
              <a:t>Color, taste and odor problems</a:t>
            </a:r>
            <a:endParaRPr sz="1800">
              <a:solidFill>
                <a:schemeClr val="dk1"/>
              </a:solidFill>
              <a:highlight>
                <a:srgbClr val="FFFFFF"/>
              </a:highlight>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Increased heavy metals and organic pollutants</a:t>
            </a:r>
            <a:endParaRPr sz="1800">
              <a:solidFill>
                <a:schemeClr val="dk1"/>
              </a:solidFill>
              <a:highlight>
                <a:srgbClr val="FFFFFF"/>
              </a:highlight>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Reacts with chlorine to make chloroform</a:t>
            </a:r>
            <a:endParaRPr sz="1800">
              <a:solidFill>
                <a:schemeClr val="dk1"/>
              </a:solidFill>
            </a:endParaRPr>
          </a:p>
          <a:p>
            <a:pPr marL="0" lvl="0" indent="0" algn="l" rtl="0">
              <a:lnSpc>
                <a:spcPct val="115000"/>
              </a:lnSpc>
              <a:spcBef>
                <a:spcPts val="0"/>
              </a:spcBef>
              <a:spcAft>
                <a:spcPts val="0"/>
              </a:spcAft>
              <a:buNone/>
            </a:pPr>
            <a:endParaRPr sz="1200" b="1">
              <a:solidFill>
                <a:schemeClr val="dk1"/>
              </a:solidFill>
              <a:highlight>
                <a:schemeClr val="lt1"/>
              </a:highlight>
            </a:endParaRPr>
          </a:p>
          <a:p>
            <a:pPr marL="0" lvl="0" indent="0" algn="l" rtl="0">
              <a:lnSpc>
                <a:spcPct val="115000"/>
              </a:lnSpc>
              <a:spcBef>
                <a:spcPts val="0"/>
              </a:spcBef>
              <a:spcAft>
                <a:spcPts val="0"/>
              </a:spcAft>
              <a:buNone/>
            </a:pPr>
            <a:r>
              <a:rPr lang="en-US" sz="1800" b="1">
                <a:solidFill>
                  <a:schemeClr val="dk1"/>
                </a:solidFill>
                <a:highlight>
                  <a:schemeClr val="lt1"/>
                </a:highlight>
              </a:rPr>
              <a:t>How can we deal with humic acid?</a:t>
            </a:r>
            <a:endParaRPr sz="1800" b="1">
              <a:solidFill>
                <a:schemeClr val="dk1"/>
              </a:solidFill>
              <a:highlight>
                <a:schemeClr val="lt1"/>
              </a:highlight>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Flocculation</a:t>
            </a:r>
            <a:endParaRPr sz="1800">
              <a:solidFill>
                <a:schemeClr val="dk1"/>
              </a:solidFill>
              <a:highlight>
                <a:schemeClr val="lt1"/>
              </a:highlight>
            </a:endParaRPr>
          </a:p>
          <a:p>
            <a:pPr marL="914400" lvl="1"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Coagulant</a:t>
            </a:r>
            <a:endParaRPr sz="1800">
              <a:solidFill>
                <a:schemeClr val="dk1"/>
              </a:solidFill>
              <a:highlight>
                <a:schemeClr val="lt1"/>
              </a:highlight>
            </a:endParaRPr>
          </a:p>
          <a:p>
            <a:pPr marL="1371600" lvl="2"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w/ Clay</a:t>
            </a:r>
            <a:endParaRPr sz="1800">
              <a:solidFill>
                <a:schemeClr val="dk1"/>
              </a:solidFill>
              <a:highlight>
                <a:schemeClr val="lt1"/>
              </a:highlight>
            </a:endParaRPr>
          </a:p>
          <a:p>
            <a:pPr marL="1371600" lvl="2" indent="-342900" algn="l" rtl="0">
              <a:lnSpc>
                <a:spcPct val="115000"/>
              </a:lnSpc>
              <a:spcBef>
                <a:spcPts val="0"/>
              </a:spcBef>
              <a:spcAft>
                <a:spcPts val="0"/>
              </a:spcAft>
              <a:buClr>
                <a:schemeClr val="dk1"/>
              </a:buClr>
              <a:buSzPts val="1800"/>
              <a:buChar char="■"/>
            </a:pPr>
            <a:r>
              <a:rPr lang="en-US" sz="1800">
                <a:solidFill>
                  <a:schemeClr val="dk1"/>
                </a:solidFill>
                <a:highlight>
                  <a:schemeClr val="lt1"/>
                </a:highlight>
              </a:rPr>
              <a:t>w/ Powdered Activated Carbon (PAC)</a:t>
            </a:r>
            <a:endParaRPr sz="1800">
              <a:solidFill>
                <a:schemeClr val="dk1"/>
              </a:solidFill>
              <a:highlight>
                <a:schemeClr val="lt1"/>
              </a:highlight>
            </a:endParaRPr>
          </a:p>
        </p:txBody>
      </p:sp>
      <p:sp>
        <p:nvSpPr>
          <p:cNvPr id="114" name="Google Shape;114;p16"/>
          <p:cNvSpPr txBox="1"/>
          <p:nvPr/>
        </p:nvSpPr>
        <p:spPr>
          <a:xfrm>
            <a:off x="5845000" y="3190000"/>
            <a:ext cx="32211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1: Formation of dissolved organic material from terrestrial and aquatic sources</a:t>
            </a:r>
            <a:endParaRPr sz="1000"/>
          </a:p>
        </p:txBody>
      </p:sp>
      <p:sp>
        <p:nvSpPr>
          <p:cNvPr id="115" name="Google Shape;115;p16"/>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4</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16" name="Google Shape;116;p16"/>
          <p:cNvPicPr preferRelativeResize="0"/>
          <p:nvPr/>
        </p:nvPicPr>
        <p:blipFill rotWithShape="1">
          <a:blip r:embed="rId3">
            <a:alphaModFix/>
          </a:blip>
          <a:srcRect l="5383"/>
          <a:stretch/>
        </p:blipFill>
        <p:spPr>
          <a:xfrm>
            <a:off x="5844988" y="1114287"/>
            <a:ext cx="3029932" cy="1996275"/>
          </a:xfrm>
          <a:prstGeom prst="rect">
            <a:avLst/>
          </a:prstGeom>
          <a:noFill/>
          <a:ln>
            <a:noFill/>
          </a:ln>
        </p:spPr>
      </p:pic>
      <p:pic>
        <p:nvPicPr>
          <p:cNvPr id="117" name="Google Shape;117;p16"/>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7"/>
          <p:cNvSpPr txBox="1"/>
          <p:nvPr/>
        </p:nvSpPr>
        <p:spPr>
          <a:xfrm>
            <a:off x="108724" y="261825"/>
            <a:ext cx="66603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Background</a:t>
            </a:r>
            <a:endParaRPr sz="4000" b="0" i="0" u="none" strike="noStrike" cap="none">
              <a:solidFill>
                <a:srgbClr val="0B68FF"/>
              </a:solidFill>
              <a:latin typeface="Arial"/>
              <a:ea typeface="Arial"/>
              <a:cs typeface="Arial"/>
              <a:sym typeface="Arial"/>
            </a:endParaRPr>
          </a:p>
        </p:txBody>
      </p:sp>
      <p:sp>
        <p:nvSpPr>
          <p:cNvPr id="123" name="Google Shape;123;p17"/>
          <p:cNvSpPr txBox="1"/>
          <p:nvPr/>
        </p:nvSpPr>
        <p:spPr>
          <a:xfrm>
            <a:off x="431225" y="992000"/>
            <a:ext cx="4738200" cy="3065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800" b="1">
                <a:solidFill>
                  <a:schemeClr val="dk1"/>
                </a:solidFill>
              </a:rPr>
              <a:t>How can clay and powdered activated carbon improve flocculation?</a:t>
            </a:r>
            <a:endParaRPr sz="1800" b="1">
              <a:solidFill>
                <a:schemeClr val="dk1"/>
              </a:solidFill>
            </a:endParaRPr>
          </a:p>
          <a:p>
            <a:pPr marL="0" lvl="0" indent="0" algn="l" rtl="0">
              <a:lnSpc>
                <a:spcPct val="100000"/>
              </a:lnSpc>
              <a:spcBef>
                <a:spcPts val="0"/>
              </a:spcBef>
              <a:spcAft>
                <a:spcPts val="0"/>
              </a:spcAft>
              <a:buNone/>
            </a:pPr>
            <a:endParaRPr sz="1200" b="1">
              <a:solidFill>
                <a:schemeClr val="dk1"/>
              </a:solidFill>
            </a:endParaRPr>
          </a:p>
          <a:p>
            <a:pPr marL="457200" lvl="0"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Create denser flocs</a:t>
            </a:r>
            <a:endParaRPr sz="1800">
              <a:solidFill>
                <a:schemeClr val="dk1"/>
              </a:solidFill>
              <a:highlight>
                <a:schemeClr val="lt1"/>
              </a:highlight>
            </a:endParaRPr>
          </a:p>
          <a:p>
            <a:pPr marL="914400" lvl="1"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Porous and hydrophobic particles</a:t>
            </a:r>
            <a:endParaRPr sz="1800">
              <a:solidFill>
                <a:schemeClr val="dk1"/>
              </a:solidFill>
              <a:highlight>
                <a:schemeClr val="lt1"/>
              </a:highlight>
            </a:endParaRPr>
          </a:p>
          <a:p>
            <a:pPr marL="914400" lvl="1"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Higher molar masses</a:t>
            </a:r>
            <a:endParaRPr sz="1800">
              <a:solidFill>
                <a:schemeClr val="dk1"/>
              </a:solidFill>
              <a:highlight>
                <a:schemeClr val="lt1"/>
              </a:highlight>
            </a:endParaRPr>
          </a:p>
          <a:p>
            <a:pPr marL="914400" lvl="0" indent="0" algn="l" rtl="0">
              <a:lnSpc>
                <a:spcPct val="100000"/>
              </a:lnSpc>
              <a:spcBef>
                <a:spcPts val="0"/>
              </a:spcBef>
              <a:spcAft>
                <a:spcPts val="0"/>
              </a:spcAft>
              <a:buNone/>
            </a:pPr>
            <a:endParaRPr sz="1800">
              <a:solidFill>
                <a:schemeClr val="dk1"/>
              </a:solidFill>
              <a:highlight>
                <a:schemeClr val="lt1"/>
              </a:highlight>
            </a:endParaRPr>
          </a:p>
          <a:p>
            <a:pPr marL="0" lvl="0" indent="0" algn="l" rtl="0">
              <a:lnSpc>
                <a:spcPct val="100000"/>
              </a:lnSpc>
              <a:spcBef>
                <a:spcPts val="0"/>
              </a:spcBef>
              <a:spcAft>
                <a:spcPts val="0"/>
              </a:spcAft>
              <a:buNone/>
            </a:pPr>
            <a:r>
              <a:rPr lang="en-US" sz="1800" b="1">
                <a:solidFill>
                  <a:schemeClr val="dk1"/>
                </a:solidFill>
                <a:highlight>
                  <a:schemeClr val="lt1"/>
                </a:highlight>
              </a:rPr>
              <a:t>Clay vs. Powdered Activated Carbon</a:t>
            </a:r>
            <a:endParaRPr sz="1800" b="1">
              <a:solidFill>
                <a:schemeClr val="dk1"/>
              </a:solidFill>
              <a:highlight>
                <a:schemeClr val="lt1"/>
              </a:highlight>
            </a:endParaRPr>
          </a:p>
          <a:p>
            <a:pPr marL="0" lvl="0" indent="0" algn="l" rtl="0">
              <a:lnSpc>
                <a:spcPct val="100000"/>
              </a:lnSpc>
              <a:spcBef>
                <a:spcPts val="0"/>
              </a:spcBef>
              <a:spcAft>
                <a:spcPts val="0"/>
              </a:spcAft>
              <a:buNone/>
            </a:pPr>
            <a:endParaRPr sz="1200" b="1">
              <a:solidFill>
                <a:schemeClr val="dk1"/>
              </a:solidFill>
              <a:highlight>
                <a:schemeClr val="lt1"/>
              </a:highlight>
            </a:endParaRPr>
          </a:p>
          <a:p>
            <a:pPr marL="457200" lvl="0"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Clay is less expensive</a:t>
            </a:r>
            <a:endParaRPr sz="1800">
              <a:solidFill>
                <a:schemeClr val="dk1"/>
              </a:solidFill>
              <a:highlight>
                <a:schemeClr val="lt1"/>
              </a:highlight>
            </a:endParaRPr>
          </a:p>
          <a:p>
            <a:pPr marL="457200" lvl="0" indent="-342900" algn="l" rtl="0">
              <a:lnSpc>
                <a:spcPct val="100000"/>
              </a:lnSpc>
              <a:spcBef>
                <a:spcPts val="0"/>
              </a:spcBef>
              <a:spcAft>
                <a:spcPts val="0"/>
              </a:spcAft>
              <a:buClr>
                <a:schemeClr val="dk1"/>
              </a:buClr>
              <a:buSzPts val="1800"/>
              <a:buChar char="●"/>
            </a:pPr>
            <a:r>
              <a:rPr lang="en-US" sz="1800">
                <a:solidFill>
                  <a:schemeClr val="dk1"/>
                </a:solidFill>
                <a:highlight>
                  <a:schemeClr val="lt1"/>
                </a:highlight>
              </a:rPr>
              <a:t>PAC is better at absorbing DOM</a:t>
            </a:r>
            <a:endParaRPr sz="1800">
              <a:solidFill>
                <a:schemeClr val="dk1"/>
              </a:solidFill>
              <a:highlight>
                <a:schemeClr val="lt1"/>
              </a:highlight>
            </a:endParaRPr>
          </a:p>
        </p:txBody>
      </p:sp>
      <p:sp>
        <p:nvSpPr>
          <p:cNvPr id="124" name="Google Shape;124;p17"/>
          <p:cNvSpPr txBox="1"/>
          <p:nvPr/>
        </p:nvSpPr>
        <p:spPr>
          <a:xfrm>
            <a:off x="5211375" y="3354800"/>
            <a:ext cx="3435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2: Powdered Activated Carbon (PAC) from Eleven Carbon Company</a:t>
            </a:r>
            <a:endParaRPr sz="1000"/>
          </a:p>
        </p:txBody>
      </p:sp>
      <p:sp>
        <p:nvSpPr>
          <p:cNvPr id="125" name="Google Shape;125;p17"/>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5</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26" name="Google Shape;126;p17" descr="Powdered Activated Carbon - Eleven Carbon ™"/>
          <p:cNvPicPr preferRelativeResize="0"/>
          <p:nvPr/>
        </p:nvPicPr>
        <p:blipFill rotWithShape="1">
          <a:blip r:embed="rId3">
            <a:alphaModFix/>
          </a:blip>
          <a:srcRect t="6615" r="3864" b="7796"/>
          <a:stretch/>
        </p:blipFill>
        <p:spPr>
          <a:xfrm>
            <a:off x="5169525" y="1416800"/>
            <a:ext cx="3519000" cy="1938001"/>
          </a:xfrm>
          <a:prstGeom prst="rect">
            <a:avLst/>
          </a:prstGeom>
          <a:noFill/>
          <a:ln>
            <a:noFill/>
          </a:ln>
        </p:spPr>
      </p:pic>
      <p:pic>
        <p:nvPicPr>
          <p:cNvPr id="127" name="Google Shape;127;p17"/>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8"/>
          <p:cNvSpPr txBox="1"/>
          <p:nvPr/>
        </p:nvSpPr>
        <p:spPr>
          <a:xfrm>
            <a:off x="108725" y="261825"/>
            <a:ext cx="8888100" cy="5931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Work from Prior Semesters</a:t>
            </a:r>
            <a:endParaRPr sz="4000" b="0" i="0" u="none" strike="noStrike" cap="none">
              <a:solidFill>
                <a:srgbClr val="0B68FF"/>
              </a:solidFill>
              <a:latin typeface="Arial"/>
              <a:ea typeface="Arial"/>
              <a:cs typeface="Arial"/>
              <a:sym typeface="Arial"/>
            </a:endParaRPr>
          </a:p>
        </p:txBody>
      </p:sp>
      <p:pic>
        <p:nvPicPr>
          <p:cNvPr id="133" name="Google Shape;133;p18"/>
          <p:cNvPicPr preferRelativeResize="0"/>
          <p:nvPr/>
        </p:nvPicPr>
        <p:blipFill rotWithShape="1">
          <a:blip r:embed="rId3">
            <a:alphaModFix/>
          </a:blip>
          <a:srcRect/>
          <a:stretch/>
        </p:blipFill>
        <p:spPr>
          <a:xfrm>
            <a:off x="7196613" y="76300"/>
            <a:ext cx="1869625" cy="593200"/>
          </a:xfrm>
          <a:prstGeom prst="rect">
            <a:avLst/>
          </a:prstGeom>
          <a:noFill/>
          <a:ln>
            <a:noFill/>
          </a:ln>
        </p:spPr>
      </p:pic>
      <p:graphicFrame>
        <p:nvGraphicFramePr>
          <p:cNvPr id="134" name="Google Shape;134;p18"/>
          <p:cNvGraphicFramePr/>
          <p:nvPr/>
        </p:nvGraphicFramePr>
        <p:xfrm>
          <a:off x="699600" y="830500"/>
          <a:ext cx="3000000" cy="3000000"/>
        </p:xfrm>
        <a:graphic>
          <a:graphicData uri="http://schemas.openxmlformats.org/drawingml/2006/table">
            <a:tbl>
              <a:tblPr>
                <a:noFill/>
                <a:tableStyleId>{C62A1AF9-E239-4EB5-B1DE-6DAB2BF85EAD}</a:tableStyleId>
              </a:tblPr>
              <a:tblGrid>
                <a:gridCol w="1645275">
                  <a:extLst>
                    <a:ext uri="{9D8B030D-6E8A-4147-A177-3AD203B41FA5}">
                      <a16:colId xmlns:a16="http://schemas.microsoft.com/office/drawing/2014/main" val="20000"/>
                    </a:ext>
                  </a:extLst>
                </a:gridCol>
                <a:gridCol w="1700875">
                  <a:extLst>
                    <a:ext uri="{9D8B030D-6E8A-4147-A177-3AD203B41FA5}">
                      <a16:colId xmlns:a16="http://schemas.microsoft.com/office/drawing/2014/main" val="20001"/>
                    </a:ext>
                  </a:extLst>
                </a:gridCol>
              </a:tblGrid>
              <a:tr h="521875">
                <a:tc>
                  <a:txBody>
                    <a:bodyPr/>
                    <a:lstStyle/>
                    <a:p>
                      <a:pPr marL="0" lvl="0" indent="0" algn="ctr" rtl="0">
                        <a:spcBef>
                          <a:spcPts val="0"/>
                        </a:spcBef>
                        <a:spcAft>
                          <a:spcPts val="0"/>
                        </a:spcAft>
                        <a:buNone/>
                      </a:pPr>
                      <a:r>
                        <a:rPr lang="en-US" sz="1300">
                          <a:solidFill>
                            <a:schemeClr val="dk1"/>
                          </a:solidFill>
                        </a:rPr>
                        <a:t>Concentration of Humic Acid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Optimal Coagulant Dosage (mg/L)</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40200">
                <a:tc>
                  <a:txBody>
                    <a:bodyPr/>
                    <a:lstStyle/>
                    <a:p>
                      <a:pPr marL="0" lvl="0" indent="0" algn="ctr" rtl="0">
                        <a:spcBef>
                          <a:spcPts val="0"/>
                        </a:spcBef>
                        <a:spcAft>
                          <a:spcPts val="0"/>
                        </a:spcAft>
                        <a:buNone/>
                      </a:pPr>
                      <a:r>
                        <a:rPr lang="en-US" sz="1300">
                          <a:solidFill>
                            <a:schemeClr val="dk1"/>
                          </a:solidFill>
                        </a:rPr>
                        <a:t>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1.6 - 1.8</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40200">
                <a:tc>
                  <a:txBody>
                    <a:bodyPr/>
                    <a:lstStyle/>
                    <a:p>
                      <a:pPr marL="0" lvl="0" indent="0" algn="ctr" rtl="0">
                        <a:spcBef>
                          <a:spcPts val="0"/>
                        </a:spcBef>
                        <a:spcAft>
                          <a:spcPts val="0"/>
                        </a:spcAft>
                        <a:buNone/>
                      </a:pPr>
                      <a:r>
                        <a:rPr lang="en-US" sz="1300">
                          <a:solidFill>
                            <a:schemeClr val="dk1"/>
                          </a:solidFill>
                        </a:rPr>
                        <a:t>10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1.3</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40200">
                <a:tc>
                  <a:txBody>
                    <a:bodyPr/>
                    <a:lstStyle/>
                    <a:p>
                      <a:pPr marL="0" lvl="0" indent="0" algn="ctr" rtl="0">
                        <a:spcBef>
                          <a:spcPts val="0"/>
                        </a:spcBef>
                        <a:spcAft>
                          <a:spcPts val="0"/>
                        </a:spcAft>
                        <a:buNone/>
                      </a:pPr>
                      <a:r>
                        <a:rPr lang="en-US" sz="1300">
                          <a:solidFill>
                            <a:schemeClr val="dk1"/>
                          </a:solidFill>
                        </a:rPr>
                        <a:t>20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2.4</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40200">
                <a:tc>
                  <a:txBody>
                    <a:bodyPr/>
                    <a:lstStyle/>
                    <a:p>
                      <a:pPr marL="0" lvl="0" indent="0" algn="ctr" rtl="0">
                        <a:spcBef>
                          <a:spcPts val="0"/>
                        </a:spcBef>
                        <a:spcAft>
                          <a:spcPts val="0"/>
                        </a:spcAft>
                        <a:buNone/>
                      </a:pPr>
                      <a:r>
                        <a:rPr lang="en-US" sz="1300">
                          <a:solidFill>
                            <a:schemeClr val="dk1"/>
                          </a:solidFill>
                        </a:rPr>
                        <a:t>25</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300">
                          <a:solidFill>
                            <a:schemeClr val="dk1"/>
                          </a:solidFill>
                        </a:rPr>
                        <a:t>3.0</a:t>
                      </a:r>
                      <a:endParaRPr sz="1300">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5" name="Google Shape;135;p18"/>
          <p:cNvSpPr txBox="1"/>
          <p:nvPr/>
        </p:nvSpPr>
        <p:spPr>
          <a:xfrm>
            <a:off x="1266125" y="3224100"/>
            <a:ext cx="64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36" name="Google Shape;136;p18"/>
          <p:cNvSpPr txBox="1"/>
          <p:nvPr/>
        </p:nvSpPr>
        <p:spPr>
          <a:xfrm>
            <a:off x="573275" y="3467150"/>
            <a:ext cx="7959000" cy="14175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chemeClr val="dk1"/>
              </a:buClr>
              <a:buSzPts val="1800"/>
              <a:buChar char="●"/>
            </a:pPr>
            <a:r>
              <a:rPr lang="en-US" sz="1800">
                <a:solidFill>
                  <a:schemeClr val="dk1"/>
                </a:solidFill>
              </a:rPr>
              <a:t>Negative relationship between coagulant dosage and humic acid concentration between the trials with 5 mg/L and 10 mg/L of humic acid.</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There is a limit to the concentration of coagulant for minimizing the amount of humic acid in water.</a:t>
            </a:r>
            <a:endParaRPr sz="1800">
              <a:solidFill>
                <a:schemeClr val="dk1"/>
              </a:solidFill>
            </a:endParaRPr>
          </a:p>
        </p:txBody>
      </p:sp>
      <p:sp>
        <p:nvSpPr>
          <p:cNvPr id="137" name="Google Shape;137;p18"/>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6</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38" name="Google Shape;138;p18"/>
          <p:cNvPicPr preferRelativeResize="0"/>
          <p:nvPr/>
        </p:nvPicPr>
        <p:blipFill rotWithShape="1">
          <a:blip r:embed="rId4">
            <a:alphaModFix/>
          </a:blip>
          <a:srcRect b="2799"/>
          <a:stretch/>
        </p:blipFill>
        <p:spPr>
          <a:xfrm>
            <a:off x="4414950" y="783500"/>
            <a:ext cx="3533876" cy="2252425"/>
          </a:xfrm>
          <a:prstGeom prst="rect">
            <a:avLst/>
          </a:prstGeom>
          <a:noFill/>
          <a:ln>
            <a:noFill/>
          </a:ln>
        </p:spPr>
      </p:pic>
      <p:sp>
        <p:nvSpPr>
          <p:cNvPr id="139" name="Google Shape;139;p18"/>
          <p:cNvSpPr txBox="1"/>
          <p:nvPr/>
        </p:nvSpPr>
        <p:spPr>
          <a:xfrm>
            <a:off x="617525" y="2959725"/>
            <a:ext cx="35103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3: Table of optimal coagulant dosages corresponding to specific concentrations of humic acid</a:t>
            </a:r>
            <a:endParaRPr sz="1000"/>
          </a:p>
        </p:txBody>
      </p:sp>
      <p:sp>
        <p:nvSpPr>
          <p:cNvPr id="140" name="Google Shape;140;p18"/>
          <p:cNvSpPr txBox="1"/>
          <p:nvPr/>
        </p:nvSpPr>
        <p:spPr>
          <a:xfrm>
            <a:off x="4367350" y="3035925"/>
            <a:ext cx="40725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4: Graph of the absorbances of the clean water with varying concentrations of coagulant in a solution with 25 mg/L of humic acid </a:t>
            </a:r>
            <a:endParaRPr sz="1000"/>
          </a:p>
        </p:txBody>
      </p:sp>
      <p:sp>
        <p:nvSpPr>
          <p:cNvPr id="141" name="Google Shape;141;p18"/>
          <p:cNvSpPr txBox="1"/>
          <p:nvPr/>
        </p:nvSpPr>
        <p:spPr>
          <a:xfrm>
            <a:off x="7986000" y="1914725"/>
            <a:ext cx="1158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solidFill>
                  <a:schemeClr val="dk1"/>
                </a:solidFill>
              </a:rPr>
              <a:t>From Fall ‘19 &amp;</a:t>
            </a:r>
            <a:endParaRPr sz="1000">
              <a:solidFill>
                <a:schemeClr val="dk1"/>
              </a:solidFill>
            </a:endParaRPr>
          </a:p>
          <a:p>
            <a:pPr marL="0" lvl="0" indent="0" algn="l" rtl="0">
              <a:spcBef>
                <a:spcPts val="0"/>
              </a:spcBef>
              <a:spcAft>
                <a:spcPts val="0"/>
              </a:spcAft>
              <a:buNone/>
            </a:pPr>
            <a:r>
              <a:rPr lang="en-US" sz="1000">
                <a:solidFill>
                  <a:schemeClr val="dk1"/>
                </a:solidFill>
              </a:rPr>
              <a:t>Spring ‘20 team</a:t>
            </a:r>
            <a:endParaRPr sz="1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9"/>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Schematic Drawing</a:t>
            </a:r>
            <a:endParaRPr sz="4000" b="0" i="0" u="none" strike="noStrike" cap="none">
              <a:solidFill>
                <a:srgbClr val="0B68FF"/>
              </a:solidFill>
              <a:latin typeface="Arial"/>
              <a:ea typeface="Arial"/>
              <a:cs typeface="Arial"/>
              <a:sym typeface="Arial"/>
            </a:endParaRPr>
          </a:p>
        </p:txBody>
      </p:sp>
      <p:sp>
        <p:nvSpPr>
          <p:cNvPr id="147" name="Google Shape;147;p19"/>
          <p:cNvSpPr txBox="1"/>
          <p:nvPr/>
        </p:nvSpPr>
        <p:spPr>
          <a:xfrm>
            <a:off x="986550" y="4241375"/>
            <a:ext cx="71709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5: Schematic drawing of the experimental set up for testing varying humic acid, coagulant, and clay concentrations</a:t>
            </a:r>
            <a:endParaRPr sz="1000"/>
          </a:p>
        </p:txBody>
      </p:sp>
      <p:sp>
        <p:nvSpPr>
          <p:cNvPr id="148" name="Google Shape;148;p19"/>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7</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49" name="Google Shape;149;p19"/>
          <p:cNvPicPr preferRelativeResize="0"/>
          <p:nvPr/>
        </p:nvPicPr>
        <p:blipFill rotWithShape="1">
          <a:blip r:embed="rId3">
            <a:alphaModFix/>
          </a:blip>
          <a:srcRect b="28176"/>
          <a:stretch/>
        </p:blipFill>
        <p:spPr>
          <a:xfrm>
            <a:off x="1472625" y="902125"/>
            <a:ext cx="6198749" cy="3339250"/>
          </a:xfrm>
          <a:prstGeom prst="rect">
            <a:avLst/>
          </a:prstGeom>
          <a:noFill/>
          <a:ln>
            <a:noFill/>
          </a:ln>
        </p:spPr>
      </p:pic>
      <p:pic>
        <p:nvPicPr>
          <p:cNvPr id="150" name="Google Shape;150;p19"/>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0"/>
          <p:cNvSpPr txBox="1"/>
          <p:nvPr/>
        </p:nvSpPr>
        <p:spPr>
          <a:xfrm>
            <a:off x="108729" y="261836"/>
            <a:ext cx="4917300" cy="622500"/>
          </a:xfrm>
          <a:prstGeom prst="rect">
            <a:avLst/>
          </a:prstGeom>
          <a:noFill/>
          <a:ln>
            <a:noFill/>
          </a:ln>
        </p:spPr>
        <p:txBody>
          <a:bodyPr spcFirstLastPara="1" wrap="square" lIns="121875" tIns="121875" rIns="121875" bIns="121875"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a:solidFill>
                  <a:srgbClr val="0B68FF"/>
                </a:solidFill>
              </a:rPr>
              <a:t>Schematic Drawing</a:t>
            </a:r>
            <a:endParaRPr sz="4000" b="0" i="0" u="none" strike="noStrike" cap="none">
              <a:solidFill>
                <a:srgbClr val="0B68FF"/>
              </a:solidFill>
              <a:latin typeface="Arial"/>
              <a:ea typeface="Arial"/>
              <a:cs typeface="Arial"/>
              <a:sym typeface="Arial"/>
            </a:endParaRPr>
          </a:p>
        </p:txBody>
      </p:sp>
      <p:sp>
        <p:nvSpPr>
          <p:cNvPr id="156" name="Google Shape;156;p20"/>
          <p:cNvSpPr txBox="1"/>
          <p:nvPr/>
        </p:nvSpPr>
        <p:spPr>
          <a:xfrm>
            <a:off x="1030950" y="4251850"/>
            <a:ext cx="70821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6: Schematic drawing of the experimental set up for testing varying humic acid, coagulant, and PAC concentrations</a:t>
            </a:r>
            <a:endParaRPr sz="1000"/>
          </a:p>
        </p:txBody>
      </p:sp>
      <p:sp>
        <p:nvSpPr>
          <p:cNvPr id="157" name="Google Shape;157;p20"/>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8</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58" name="Google Shape;158;p20"/>
          <p:cNvPicPr preferRelativeResize="0"/>
          <p:nvPr/>
        </p:nvPicPr>
        <p:blipFill rotWithShape="1">
          <a:blip r:embed="rId3">
            <a:alphaModFix/>
          </a:blip>
          <a:srcRect b="32718"/>
          <a:stretch/>
        </p:blipFill>
        <p:spPr>
          <a:xfrm>
            <a:off x="1430538" y="875300"/>
            <a:ext cx="6282919" cy="3170488"/>
          </a:xfrm>
          <a:prstGeom prst="rect">
            <a:avLst/>
          </a:prstGeom>
          <a:noFill/>
          <a:ln>
            <a:noFill/>
          </a:ln>
        </p:spPr>
      </p:pic>
      <p:pic>
        <p:nvPicPr>
          <p:cNvPr id="159" name="Google Shape;159;p20"/>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21"/>
          <p:cNvPicPr preferRelativeResize="0"/>
          <p:nvPr/>
        </p:nvPicPr>
        <p:blipFill rotWithShape="1">
          <a:blip r:embed="rId3">
            <a:alphaModFix/>
          </a:blip>
          <a:srcRect b="4370"/>
          <a:stretch/>
        </p:blipFill>
        <p:spPr>
          <a:xfrm>
            <a:off x="2061950" y="843599"/>
            <a:ext cx="5008874" cy="3593575"/>
          </a:xfrm>
          <a:prstGeom prst="rect">
            <a:avLst/>
          </a:prstGeom>
          <a:noFill/>
          <a:ln>
            <a:noFill/>
          </a:ln>
        </p:spPr>
      </p:pic>
      <p:sp>
        <p:nvSpPr>
          <p:cNvPr id="165" name="Google Shape;165;p21"/>
          <p:cNvSpPr txBox="1"/>
          <p:nvPr/>
        </p:nvSpPr>
        <p:spPr>
          <a:xfrm>
            <a:off x="108725" y="185624"/>
            <a:ext cx="5398200" cy="691500"/>
          </a:xfrm>
          <a:prstGeom prst="rect">
            <a:avLst/>
          </a:prstGeom>
          <a:noFill/>
          <a:ln>
            <a:noFill/>
          </a:ln>
        </p:spPr>
        <p:txBody>
          <a:bodyPr spcFirstLastPara="1" wrap="square" lIns="121875" tIns="121875" rIns="121875" bIns="121875" anchor="b" anchorCtr="0">
            <a:noAutofit/>
          </a:bodyPr>
          <a:lstStyle/>
          <a:p>
            <a:pPr marL="0" marR="0" lvl="0" indent="0" algn="l" rtl="0">
              <a:lnSpc>
                <a:spcPct val="90000"/>
              </a:lnSpc>
              <a:spcBef>
                <a:spcPts val="0"/>
              </a:spcBef>
              <a:spcAft>
                <a:spcPts val="0"/>
              </a:spcAft>
              <a:buClr>
                <a:srgbClr val="000000"/>
              </a:buClr>
              <a:buSzPts val="4000"/>
              <a:buFont typeface="Arial"/>
              <a:buNone/>
            </a:pPr>
            <a:r>
              <a:rPr lang="en-US" sz="4000">
                <a:solidFill>
                  <a:srgbClr val="0B68FF"/>
                </a:solidFill>
              </a:rPr>
              <a:t>Experimental Setup</a:t>
            </a:r>
            <a:endParaRPr sz="4000" b="0" i="0" u="none" strike="noStrike" cap="none">
              <a:solidFill>
                <a:srgbClr val="0B68FF"/>
              </a:solidFill>
              <a:latin typeface="Arial"/>
              <a:ea typeface="Arial"/>
              <a:cs typeface="Arial"/>
              <a:sym typeface="Arial"/>
            </a:endParaRPr>
          </a:p>
        </p:txBody>
      </p:sp>
      <p:cxnSp>
        <p:nvCxnSpPr>
          <p:cNvPr id="166" name="Google Shape;166;p21"/>
          <p:cNvCxnSpPr>
            <a:stCxn id="167" idx="3"/>
          </p:cNvCxnSpPr>
          <p:nvPr/>
        </p:nvCxnSpPr>
        <p:spPr>
          <a:xfrm>
            <a:off x="1763225" y="1882275"/>
            <a:ext cx="1054800" cy="236700"/>
          </a:xfrm>
          <a:prstGeom prst="straightConnector1">
            <a:avLst/>
          </a:prstGeom>
          <a:noFill/>
          <a:ln w="19050" cap="flat" cmpd="sng">
            <a:solidFill>
              <a:srgbClr val="FF0000"/>
            </a:solidFill>
            <a:prstDash val="solid"/>
            <a:round/>
            <a:headEnd type="none" w="med" len="med"/>
            <a:tailEnd type="triangle" w="med" len="med"/>
          </a:ln>
        </p:spPr>
      </p:cxnSp>
      <p:cxnSp>
        <p:nvCxnSpPr>
          <p:cNvPr id="168" name="Google Shape;168;p21"/>
          <p:cNvCxnSpPr>
            <a:stCxn id="169" idx="3"/>
          </p:cNvCxnSpPr>
          <p:nvPr/>
        </p:nvCxnSpPr>
        <p:spPr>
          <a:xfrm rot="10800000" flipH="1">
            <a:off x="1863125" y="2246738"/>
            <a:ext cx="2410200" cy="983400"/>
          </a:xfrm>
          <a:prstGeom prst="straightConnector1">
            <a:avLst/>
          </a:prstGeom>
          <a:noFill/>
          <a:ln w="19050" cap="flat" cmpd="sng">
            <a:solidFill>
              <a:srgbClr val="FF0000"/>
            </a:solidFill>
            <a:prstDash val="solid"/>
            <a:round/>
            <a:headEnd type="none" w="med" len="med"/>
            <a:tailEnd type="triangle" w="med" len="med"/>
          </a:ln>
        </p:spPr>
      </p:cxnSp>
      <p:sp>
        <p:nvSpPr>
          <p:cNvPr id="167" name="Google Shape;167;p21"/>
          <p:cNvSpPr txBox="1"/>
          <p:nvPr/>
        </p:nvSpPr>
        <p:spPr>
          <a:xfrm>
            <a:off x="72725" y="1651125"/>
            <a:ext cx="1690500" cy="46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Coagulant pump</a:t>
            </a:r>
            <a:endParaRPr/>
          </a:p>
        </p:txBody>
      </p:sp>
      <p:sp>
        <p:nvSpPr>
          <p:cNvPr id="169" name="Google Shape;169;p21"/>
          <p:cNvSpPr txBox="1"/>
          <p:nvPr/>
        </p:nvSpPr>
        <p:spPr>
          <a:xfrm>
            <a:off x="172625" y="3017438"/>
            <a:ext cx="1690500" cy="425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Humic acid pump</a:t>
            </a:r>
            <a:endParaRPr/>
          </a:p>
        </p:txBody>
      </p:sp>
      <p:cxnSp>
        <p:nvCxnSpPr>
          <p:cNvPr id="170" name="Google Shape;170;p21"/>
          <p:cNvCxnSpPr/>
          <p:nvPr/>
        </p:nvCxnSpPr>
        <p:spPr>
          <a:xfrm rot="10800000" flipH="1">
            <a:off x="1908650" y="3406538"/>
            <a:ext cx="2565300" cy="292500"/>
          </a:xfrm>
          <a:prstGeom prst="straightConnector1">
            <a:avLst/>
          </a:prstGeom>
          <a:noFill/>
          <a:ln w="19050" cap="flat" cmpd="sng">
            <a:solidFill>
              <a:srgbClr val="FF0000"/>
            </a:solidFill>
            <a:prstDash val="solid"/>
            <a:round/>
            <a:headEnd type="none" w="med" len="med"/>
            <a:tailEnd type="triangle" w="med" len="med"/>
          </a:ln>
        </p:spPr>
      </p:cxnSp>
      <p:sp>
        <p:nvSpPr>
          <p:cNvPr id="171" name="Google Shape;171;p21"/>
          <p:cNvSpPr txBox="1"/>
          <p:nvPr/>
        </p:nvSpPr>
        <p:spPr>
          <a:xfrm>
            <a:off x="108725" y="3516425"/>
            <a:ext cx="19902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Influent Turbidimeter</a:t>
            </a:r>
            <a:endParaRPr/>
          </a:p>
        </p:txBody>
      </p:sp>
      <p:sp>
        <p:nvSpPr>
          <p:cNvPr id="172" name="Google Shape;172;p21"/>
          <p:cNvSpPr txBox="1"/>
          <p:nvPr/>
        </p:nvSpPr>
        <p:spPr>
          <a:xfrm>
            <a:off x="231600" y="1225725"/>
            <a:ext cx="1367700" cy="425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Water pump</a:t>
            </a:r>
            <a:endParaRPr/>
          </a:p>
        </p:txBody>
      </p:sp>
      <p:cxnSp>
        <p:nvCxnSpPr>
          <p:cNvPr id="173" name="Google Shape;173;p21"/>
          <p:cNvCxnSpPr>
            <a:stCxn id="172" idx="3"/>
          </p:cNvCxnSpPr>
          <p:nvPr/>
        </p:nvCxnSpPr>
        <p:spPr>
          <a:xfrm>
            <a:off x="1599300" y="1438425"/>
            <a:ext cx="2127000" cy="547200"/>
          </a:xfrm>
          <a:prstGeom prst="straightConnector1">
            <a:avLst/>
          </a:prstGeom>
          <a:noFill/>
          <a:ln w="19050" cap="flat" cmpd="sng">
            <a:solidFill>
              <a:srgbClr val="FF0000"/>
            </a:solidFill>
            <a:prstDash val="solid"/>
            <a:round/>
            <a:headEnd type="none" w="med" len="med"/>
            <a:tailEnd type="triangle" w="med" len="med"/>
          </a:ln>
        </p:spPr>
      </p:cxnSp>
      <p:sp>
        <p:nvSpPr>
          <p:cNvPr id="174" name="Google Shape;174;p21"/>
          <p:cNvSpPr txBox="1"/>
          <p:nvPr/>
        </p:nvSpPr>
        <p:spPr>
          <a:xfrm>
            <a:off x="7369550" y="2071325"/>
            <a:ext cx="1644600" cy="404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t>Wastewater pump</a:t>
            </a:r>
            <a:endParaRPr/>
          </a:p>
        </p:txBody>
      </p:sp>
      <p:cxnSp>
        <p:nvCxnSpPr>
          <p:cNvPr id="175" name="Google Shape;175;p21"/>
          <p:cNvCxnSpPr>
            <a:stCxn id="174" idx="1"/>
          </p:cNvCxnSpPr>
          <p:nvPr/>
        </p:nvCxnSpPr>
        <p:spPr>
          <a:xfrm rot="10800000">
            <a:off x="4622750" y="2181875"/>
            <a:ext cx="2746800" cy="91500"/>
          </a:xfrm>
          <a:prstGeom prst="straightConnector1">
            <a:avLst/>
          </a:prstGeom>
          <a:noFill/>
          <a:ln w="19050" cap="flat" cmpd="sng">
            <a:solidFill>
              <a:srgbClr val="FF0000"/>
            </a:solidFill>
            <a:prstDash val="solid"/>
            <a:round/>
            <a:headEnd type="none" w="med" len="med"/>
            <a:tailEnd type="triangle" w="med" len="med"/>
          </a:ln>
        </p:spPr>
      </p:cxnSp>
      <p:sp>
        <p:nvSpPr>
          <p:cNvPr id="176" name="Google Shape;176;p21"/>
          <p:cNvSpPr txBox="1"/>
          <p:nvPr/>
        </p:nvSpPr>
        <p:spPr>
          <a:xfrm>
            <a:off x="7580738" y="3636806"/>
            <a:ext cx="14334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Flocculator</a:t>
            </a:r>
            <a:endParaRPr/>
          </a:p>
        </p:txBody>
      </p:sp>
      <p:cxnSp>
        <p:nvCxnSpPr>
          <p:cNvPr id="177" name="Google Shape;177;p21"/>
          <p:cNvCxnSpPr>
            <a:stCxn id="178" idx="1"/>
          </p:cNvCxnSpPr>
          <p:nvPr/>
        </p:nvCxnSpPr>
        <p:spPr>
          <a:xfrm rot="10800000">
            <a:off x="6005600" y="2789838"/>
            <a:ext cx="1221900" cy="352500"/>
          </a:xfrm>
          <a:prstGeom prst="straightConnector1">
            <a:avLst/>
          </a:prstGeom>
          <a:noFill/>
          <a:ln w="19050" cap="flat" cmpd="sng">
            <a:solidFill>
              <a:srgbClr val="FF0000"/>
            </a:solidFill>
            <a:prstDash val="solid"/>
            <a:round/>
            <a:headEnd type="none" w="med" len="med"/>
            <a:tailEnd type="triangle" w="med" len="med"/>
          </a:ln>
        </p:spPr>
      </p:cxnSp>
      <p:sp>
        <p:nvSpPr>
          <p:cNvPr id="179" name="Google Shape;179;p21"/>
          <p:cNvSpPr txBox="1"/>
          <p:nvPr/>
        </p:nvSpPr>
        <p:spPr>
          <a:xfrm>
            <a:off x="7280325" y="1152975"/>
            <a:ext cx="1764000" cy="33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Sedimentation Tank</a:t>
            </a:r>
            <a:endParaRPr/>
          </a:p>
        </p:txBody>
      </p:sp>
      <p:cxnSp>
        <p:nvCxnSpPr>
          <p:cNvPr id="180" name="Google Shape;180;p21"/>
          <p:cNvCxnSpPr/>
          <p:nvPr/>
        </p:nvCxnSpPr>
        <p:spPr>
          <a:xfrm flipH="1">
            <a:off x="5503600" y="1360575"/>
            <a:ext cx="1801800" cy="131100"/>
          </a:xfrm>
          <a:prstGeom prst="straightConnector1">
            <a:avLst/>
          </a:prstGeom>
          <a:noFill/>
          <a:ln w="19050" cap="flat" cmpd="sng">
            <a:solidFill>
              <a:srgbClr val="FF0000"/>
            </a:solidFill>
            <a:prstDash val="solid"/>
            <a:round/>
            <a:headEnd type="none" w="med" len="med"/>
            <a:tailEnd type="triangle" w="med" len="med"/>
          </a:ln>
        </p:spPr>
      </p:cxnSp>
      <p:sp>
        <p:nvSpPr>
          <p:cNvPr id="181" name="Google Shape;181;p21"/>
          <p:cNvSpPr txBox="1"/>
          <p:nvPr/>
        </p:nvSpPr>
        <p:spPr>
          <a:xfrm>
            <a:off x="1961775" y="4437175"/>
            <a:ext cx="3433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a:t>Figure 7: Image of lab set-up and experimental design</a:t>
            </a:r>
            <a:endParaRPr sz="1000"/>
          </a:p>
        </p:txBody>
      </p:sp>
      <p:cxnSp>
        <p:nvCxnSpPr>
          <p:cNvPr id="182" name="Google Shape;182;p21"/>
          <p:cNvCxnSpPr>
            <a:stCxn id="176" idx="1"/>
          </p:cNvCxnSpPr>
          <p:nvPr/>
        </p:nvCxnSpPr>
        <p:spPr>
          <a:xfrm rot="10800000">
            <a:off x="4167338" y="2610806"/>
            <a:ext cx="3413400" cy="1238700"/>
          </a:xfrm>
          <a:prstGeom prst="straightConnector1">
            <a:avLst/>
          </a:prstGeom>
          <a:noFill/>
          <a:ln w="19050" cap="flat" cmpd="sng">
            <a:solidFill>
              <a:srgbClr val="FF0000"/>
            </a:solidFill>
            <a:prstDash val="solid"/>
            <a:round/>
            <a:headEnd type="none" w="med" len="med"/>
            <a:tailEnd type="triangle" w="med" len="med"/>
          </a:ln>
        </p:spPr>
      </p:cxnSp>
      <p:sp>
        <p:nvSpPr>
          <p:cNvPr id="178" name="Google Shape;178;p21"/>
          <p:cNvSpPr txBox="1"/>
          <p:nvPr/>
        </p:nvSpPr>
        <p:spPr>
          <a:xfrm>
            <a:off x="7227500" y="2929638"/>
            <a:ext cx="19902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Effluent Turbidimeter</a:t>
            </a:r>
            <a:endParaRPr/>
          </a:p>
        </p:txBody>
      </p:sp>
      <p:sp>
        <p:nvSpPr>
          <p:cNvPr id="183" name="Google Shape;183;p21"/>
          <p:cNvSpPr txBox="1"/>
          <p:nvPr/>
        </p:nvSpPr>
        <p:spPr>
          <a:xfrm>
            <a:off x="169025" y="2227928"/>
            <a:ext cx="1869600" cy="5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t>Activated carbon pump</a:t>
            </a:r>
            <a:endParaRPr/>
          </a:p>
        </p:txBody>
      </p:sp>
      <p:cxnSp>
        <p:nvCxnSpPr>
          <p:cNvPr id="184" name="Google Shape;184;p21"/>
          <p:cNvCxnSpPr/>
          <p:nvPr/>
        </p:nvCxnSpPr>
        <p:spPr>
          <a:xfrm rot="10800000" flipH="1">
            <a:off x="1863125" y="2249225"/>
            <a:ext cx="1328100" cy="384300"/>
          </a:xfrm>
          <a:prstGeom prst="straightConnector1">
            <a:avLst/>
          </a:prstGeom>
          <a:noFill/>
          <a:ln w="19050" cap="flat" cmpd="sng">
            <a:solidFill>
              <a:srgbClr val="FF0000"/>
            </a:solidFill>
            <a:prstDash val="solid"/>
            <a:round/>
            <a:headEnd type="none" w="med" len="med"/>
            <a:tailEnd type="triangle" w="med" len="med"/>
          </a:ln>
        </p:spPr>
      </p:cxnSp>
      <p:sp>
        <p:nvSpPr>
          <p:cNvPr id="185" name="Google Shape;185;p21"/>
          <p:cNvSpPr txBox="1"/>
          <p:nvPr/>
        </p:nvSpPr>
        <p:spPr>
          <a:xfrm>
            <a:off x="3855000" y="4763400"/>
            <a:ext cx="5289000" cy="3801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000" b="1">
                <a:solidFill>
                  <a:srgbClr val="0B68FF"/>
                </a:solidFill>
              </a:rPr>
              <a:t>Dissolved Organic Matter | Research</a:t>
            </a:r>
            <a:r>
              <a:rPr lang="en-US" sz="1000" b="1" i="0" u="none" strike="noStrike" cap="none">
                <a:solidFill>
                  <a:srgbClr val="0B68FF"/>
                </a:solidFill>
                <a:latin typeface="Arial"/>
                <a:ea typeface="Arial"/>
                <a:cs typeface="Arial"/>
                <a:sym typeface="Arial"/>
              </a:rPr>
              <a:t> | </a:t>
            </a:r>
            <a:r>
              <a:rPr lang="en-US" sz="1000" b="1">
                <a:solidFill>
                  <a:srgbClr val="7F7F7F"/>
                </a:solidFill>
              </a:rPr>
              <a:t>Symposium Presentation Fall 2022 | Page 9</a:t>
            </a:r>
            <a:r>
              <a:rPr lang="en-US" sz="1000" b="1">
                <a:solidFill>
                  <a:schemeClr val="dk1"/>
                </a:solidFill>
              </a:rPr>
              <a:t> </a:t>
            </a:r>
            <a:endParaRPr sz="1000" b="1">
              <a:solidFill>
                <a:schemeClr val="dk1"/>
              </a:solidFill>
            </a:endParaRPr>
          </a:p>
          <a:p>
            <a:pPr marL="0" marR="0" lvl="0" indent="0" algn="r" rtl="0">
              <a:spcBef>
                <a:spcPts val="0"/>
              </a:spcBef>
              <a:spcAft>
                <a:spcPts val="0"/>
              </a:spcAft>
              <a:buNone/>
            </a:pPr>
            <a:endParaRPr sz="1000" b="1">
              <a:solidFill>
                <a:srgbClr val="7F7F7F"/>
              </a:solidFill>
            </a:endParaRPr>
          </a:p>
        </p:txBody>
      </p:sp>
      <p:pic>
        <p:nvPicPr>
          <p:cNvPr id="186" name="Google Shape;186;p21"/>
          <p:cNvPicPr preferRelativeResize="0"/>
          <p:nvPr/>
        </p:nvPicPr>
        <p:blipFill rotWithShape="1">
          <a:blip r:embed="rId4">
            <a:alphaModFix/>
          </a:blip>
          <a:srcRect/>
          <a:stretch/>
        </p:blipFill>
        <p:spPr>
          <a:xfrm>
            <a:off x="7196613" y="76300"/>
            <a:ext cx="1869625" cy="5932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3991</Words>
  <Application>Microsoft Macintosh PowerPoint</Application>
  <PresentationFormat>On-screen Show (16:9)</PresentationFormat>
  <Paragraphs>297</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Roboto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Rachel Mary Lai</cp:lastModifiedBy>
  <cp:revision>1</cp:revision>
  <dcterms:modified xsi:type="dcterms:W3CDTF">2022-12-02T00:54:50Z</dcterms:modified>
</cp:coreProperties>
</file>